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9" r:id="rId1"/>
    <p:sldMasterId id="2147484043" r:id="rId2"/>
    <p:sldMasterId id="2147484045" r:id="rId3"/>
    <p:sldMasterId id="2147484047" r:id="rId4"/>
    <p:sldMasterId id="2147484049" r:id="rId5"/>
  </p:sldMasterIdLst>
  <p:notesMasterIdLst>
    <p:notesMasterId r:id="rId35"/>
  </p:notesMasterIdLst>
  <p:handoutMasterIdLst>
    <p:handoutMasterId r:id="rId36"/>
  </p:handoutMasterIdLst>
  <p:sldIdLst>
    <p:sldId id="337" r:id="rId6"/>
    <p:sldId id="394" r:id="rId7"/>
    <p:sldId id="426" r:id="rId8"/>
    <p:sldId id="362" r:id="rId9"/>
    <p:sldId id="463" r:id="rId10"/>
    <p:sldId id="433" r:id="rId11"/>
    <p:sldId id="449" r:id="rId12"/>
    <p:sldId id="491" r:id="rId13"/>
    <p:sldId id="483" r:id="rId14"/>
    <p:sldId id="484" r:id="rId15"/>
    <p:sldId id="485" r:id="rId16"/>
    <p:sldId id="486" r:id="rId17"/>
    <p:sldId id="487" r:id="rId18"/>
    <p:sldId id="488" r:id="rId19"/>
    <p:sldId id="489" r:id="rId20"/>
    <p:sldId id="482" r:id="rId21"/>
    <p:sldId id="454" r:id="rId22"/>
    <p:sldId id="490" r:id="rId23"/>
    <p:sldId id="425" r:id="rId24"/>
    <p:sldId id="412" r:id="rId25"/>
    <p:sldId id="415" r:id="rId26"/>
    <p:sldId id="413" r:id="rId27"/>
    <p:sldId id="481" r:id="rId28"/>
    <p:sldId id="472" r:id="rId29"/>
    <p:sldId id="473" r:id="rId30"/>
    <p:sldId id="448" r:id="rId31"/>
    <p:sldId id="462" r:id="rId32"/>
    <p:sldId id="341" r:id="rId33"/>
    <p:sldId id="368" r:id="rId34"/>
  </p:sldIdLst>
  <p:sldSz cx="9144000" cy="6858000" type="screen4x3"/>
  <p:notesSz cx="7077075" cy="9363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FF3300"/>
    <a:srgbClr val="1F0858"/>
    <a:srgbClr val="33375F"/>
    <a:srgbClr val="535A9B"/>
    <a:srgbClr val="232641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77" autoAdjust="0"/>
    <p:restoredTop sz="94830" autoAdjust="0"/>
  </p:normalViewPr>
  <p:slideViewPr>
    <p:cSldViewPr>
      <p:cViewPr varScale="1">
        <p:scale>
          <a:sx n="121" d="100"/>
          <a:sy n="121" d="100"/>
        </p:scale>
        <p:origin x="183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heme" Target="theme/theme1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Arial" charset="0"/>
              </a:defRPr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Arial" charset="0"/>
              </a:defRPr>
            </a:lvl1pPr>
          </a:lstStyle>
          <a:p>
            <a:pPr>
              <a:defRPr/>
            </a:pPr>
            <a:fld id="{2BCFE2FE-DD47-4F6B-8B7B-B3C38EB2A531}" type="datetimeFigureOut">
              <a:rPr lang="en-US" altLang="x-none"/>
              <a:pPr>
                <a:defRPr/>
              </a:pPr>
              <a:t>1/28/20</a:t>
            </a:fld>
            <a:endParaRPr lang="en-US" alt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Arial" charset="0"/>
              </a:defRPr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Arial" charset="0"/>
              </a:defRPr>
            </a:lvl1pPr>
          </a:lstStyle>
          <a:p>
            <a:pPr>
              <a:defRPr/>
            </a:pPr>
            <a:fld id="{F61B0B4C-742B-42AE-AF85-209B6A2639B2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35" tIns="46968" rIns="93935" bIns="46968" numCol="1" anchor="t" anchorCtr="0" compatLnSpc="1">
            <a:prstTxWarp prst="textNoShape">
              <a:avLst/>
            </a:prstTxWarp>
          </a:bodyPr>
          <a:lstStyle>
            <a:lvl1pPr defTabSz="939800" eaLnBrk="1" hangingPunct="1">
              <a:defRPr sz="1300">
                <a:latin typeface="Calibri" charset="0"/>
                <a:ea typeface="Arial" charset="0"/>
              </a:defRPr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4008438" y="0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35" tIns="46968" rIns="93935" bIns="46968" numCol="1" anchor="t" anchorCtr="0" compatLnSpc="1">
            <a:prstTxWarp prst="textNoShape">
              <a:avLst/>
            </a:prstTxWarp>
          </a:bodyPr>
          <a:lstStyle>
            <a:lvl1pPr algn="r" defTabSz="939800" eaLnBrk="1" hangingPunct="1">
              <a:defRPr sz="1300">
                <a:latin typeface="Calibri" charset="0"/>
                <a:ea typeface="Arial" charset="0"/>
              </a:defRPr>
            </a:lvl1pPr>
          </a:lstStyle>
          <a:p>
            <a:pPr>
              <a:defRPr/>
            </a:pPr>
            <a:fld id="{04C395C9-2C25-46A5-87D9-CF6ECC4352F4}" type="datetimeFigureOut">
              <a:rPr lang="en-US" altLang="x-none"/>
              <a:pPr>
                <a:defRPr/>
              </a:pPr>
              <a:t>1/28/20</a:t>
            </a:fld>
            <a:endParaRPr lang="en-US" alt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3263"/>
            <a:ext cx="4679950" cy="3509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8025" y="4448175"/>
            <a:ext cx="5661025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35" tIns="46968" rIns="93935" bIns="469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94763"/>
            <a:ext cx="30670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35" tIns="46968" rIns="93935" bIns="46968" numCol="1" anchor="b" anchorCtr="0" compatLnSpc="1">
            <a:prstTxWarp prst="textNoShape">
              <a:avLst/>
            </a:prstTxWarp>
          </a:bodyPr>
          <a:lstStyle>
            <a:lvl1pPr defTabSz="939800" eaLnBrk="1" hangingPunct="1">
              <a:defRPr sz="1300">
                <a:latin typeface="Calibri" charset="0"/>
                <a:ea typeface="Arial" charset="0"/>
              </a:defRPr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4008438" y="8894763"/>
            <a:ext cx="30670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35" tIns="46968" rIns="93935" bIns="46968" numCol="1" anchor="b" anchorCtr="0" compatLnSpc="1">
            <a:prstTxWarp prst="textNoShape">
              <a:avLst/>
            </a:prstTxWarp>
          </a:bodyPr>
          <a:lstStyle>
            <a:lvl1pPr algn="r" defTabSz="939800" eaLnBrk="1" hangingPunct="1">
              <a:defRPr sz="1300">
                <a:latin typeface="Calibri" charset="0"/>
                <a:ea typeface="Arial" charset="0"/>
              </a:defRPr>
            </a:lvl1pPr>
          </a:lstStyle>
          <a:p>
            <a:pPr>
              <a:defRPr/>
            </a:pPr>
            <a:fld id="{95684541-70A8-4FB4-9399-4DBFF9C5F198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684541-70A8-4FB4-9399-4DBFF9C5F198}" type="slidenum">
              <a:rPr lang="en-US" altLang="x-none" smtClean="0"/>
              <a:pPr>
                <a:defRPr/>
              </a:pPr>
              <a:t>13</a:t>
            </a:fld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2680133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</p:spPr>
        <p:txBody>
          <a:bodyPr/>
          <a:lstStyle/>
          <a:p>
            <a:pPr eaLnBrk="0" hangingPunct="0">
              <a:defRPr/>
            </a:pPr>
            <a:endParaRPr lang="en-US">
              <a:ea typeface="Arial" charset="0"/>
            </a:endParaRP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Arial" charset="0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Arial" charset="0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Arial" charset="0"/>
                </a:endParaRPr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Arial" charset="0"/>
                </a:endParaRPr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Arial" charset="0"/>
                </a:endParaRPr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Arial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Arial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Arial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Arial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Arial" charset="0"/>
              </a:endParaRPr>
            </a:p>
          </p:txBody>
        </p:sp>
      </p:grpSp>
      <p:sp>
        <p:nvSpPr>
          <p:cNvPr id="272406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2407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48F69-256B-4244-9A61-DF96C1C35576}" type="datetimeFigureOut">
              <a:rPr lang="en-US" altLang="x-none"/>
              <a:pPr>
                <a:defRPr/>
              </a:pPr>
              <a:t>1/28/20</a:t>
            </a:fld>
            <a:endParaRPr lang="en-US" altLang="x-none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85075-0168-4BEE-A7BA-FA1D793A9D3A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 altLang="x-non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93C0E-F043-4D9A-AA07-7ACA3195A818}" type="datetimeFigureOut">
              <a:rPr lang="en-US" altLang="x-none"/>
              <a:pPr>
                <a:defRPr/>
              </a:pPr>
              <a:t>1/28/20</a:t>
            </a:fld>
            <a:endParaRPr lang="en-US" altLang="x-none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D2E8C-AE5D-4197-A24B-373A6FB7B499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77ADD-397D-4F7C-9397-B4E986625A4E}" type="datetimeFigureOut">
              <a:rPr lang="en-US" altLang="x-none"/>
              <a:pPr>
                <a:defRPr/>
              </a:pPr>
              <a:t>1/28/20</a:t>
            </a:fld>
            <a:endParaRPr lang="en-US" altLang="x-none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2A669-2E13-4320-981B-7B0CF9FF23EB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28600"/>
            <a:ext cx="8229600" cy="5867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EB361-8ED8-40D7-889C-0489EC7E5F6B}" type="datetimeFigureOut">
              <a:rPr lang="en-US" altLang="x-none"/>
              <a:pPr>
                <a:defRPr/>
              </a:pPr>
              <a:t>1/28/20</a:t>
            </a:fld>
            <a:endParaRPr lang="en-US" altLang="x-none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D60B7-1EE1-498B-BA61-97EB8333C245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EC25F-63BF-48EE-86F8-BA0A50754CB8}" type="datetimeFigureOut">
              <a:rPr lang="en-US" altLang="x-none"/>
              <a:pPr>
                <a:defRPr/>
              </a:pPr>
              <a:t>1/28/20</a:t>
            </a:fld>
            <a:endParaRPr lang="en-US" altLang="x-none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6566A-2EA5-47F5-84C7-4383EADA500A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>
            <a:spLocks/>
          </p:cNvSpPr>
          <p:nvPr/>
        </p:nvSpPr>
        <p:spPr bwMode="auto">
          <a:xfrm rot="420000" flipV="1">
            <a:off x="3165475" y="1108075"/>
            <a:ext cx="5257800" cy="4114800"/>
          </a:xfrm>
          <a:custGeom>
            <a:avLst/>
            <a:gdLst>
              <a:gd name="T0" fmla="*/ 5257800 w 5257800"/>
              <a:gd name="T1" fmla="*/ 2057400 h 4114800"/>
              <a:gd name="T2" fmla="*/ 2628900 w 5257800"/>
              <a:gd name="T3" fmla="*/ 4114800 h 4114800"/>
              <a:gd name="T4" fmla="*/ 0 w 5257800"/>
              <a:gd name="T5" fmla="*/ 2057400 h 4114800"/>
              <a:gd name="T6" fmla="*/ 2628900 w 5257800"/>
              <a:gd name="T7" fmla="*/ 0 h 41148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5257800"/>
              <a:gd name="T13" fmla="*/ 0 h 4114800"/>
              <a:gd name="T14" fmla="*/ 5182785 w 5257800"/>
              <a:gd name="T15" fmla="*/ 4114800 h 4114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 cmpd="sng">
            <a:solidFill>
              <a:srgbClr val="C0C0C0"/>
            </a:solidFill>
            <a:prstDash val="solid"/>
            <a:round/>
            <a:headEnd/>
            <a:tailEnd/>
          </a:ln>
          <a:effectLst>
            <a:outerShdw blurRad="63500"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 eaLnBrk="0" hangingPunct="0">
              <a:defRPr/>
            </a:pPr>
            <a:endParaRPr lang="en-US">
              <a:ea typeface="Arial" charset="0"/>
            </a:endParaRPr>
          </a:p>
        </p:txBody>
      </p:sp>
      <p:sp>
        <p:nvSpPr>
          <p:cNvPr id="6" name="Right Triangle 11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blurRad="63500" dist="6350" dir="12899787" algn="tl" rotWithShape="0">
              <a:srgbClr val="000000">
                <a:alpha val="46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defRPr/>
            </a:pPr>
            <a:endParaRPr lang="x-none" altLang="x-none">
              <a:solidFill>
                <a:srgbClr val="FFFFFF"/>
              </a:solidFill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1F6B9-5E84-4561-97B6-148243343444}" type="datetimeFigureOut">
              <a:rPr lang="en-US" altLang="x-none"/>
              <a:pPr>
                <a:defRPr/>
              </a:pPr>
              <a:t>1/28/20</a:t>
            </a:fld>
            <a:endParaRPr lang="en-US" altLang="x-none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7CA67-A786-4B96-9382-61B20F2BC71A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>
            <a:spLocks/>
          </p:cNvSpPr>
          <p:nvPr/>
        </p:nvSpPr>
        <p:spPr bwMode="auto">
          <a:xfrm rot="420000" flipV="1">
            <a:off x="3165475" y="1108075"/>
            <a:ext cx="5257800" cy="4114800"/>
          </a:xfrm>
          <a:custGeom>
            <a:avLst/>
            <a:gdLst>
              <a:gd name="T0" fmla="*/ 5257800 w 5257800"/>
              <a:gd name="T1" fmla="*/ 2057400 h 4114800"/>
              <a:gd name="T2" fmla="*/ 2628900 w 5257800"/>
              <a:gd name="T3" fmla="*/ 4114800 h 4114800"/>
              <a:gd name="T4" fmla="*/ 0 w 5257800"/>
              <a:gd name="T5" fmla="*/ 2057400 h 4114800"/>
              <a:gd name="T6" fmla="*/ 2628900 w 5257800"/>
              <a:gd name="T7" fmla="*/ 0 h 41148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5257800"/>
              <a:gd name="T13" fmla="*/ 0 h 4114800"/>
              <a:gd name="T14" fmla="*/ 5182785 w 5257800"/>
              <a:gd name="T15" fmla="*/ 4114800 h 4114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 cmpd="sng">
            <a:solidFill>
              <a:srgbClr val="C0C0C0"/>
            </a:solidFill>
            <a:prstDash val="solid"/>
            <a:round/>
            <a:headEnd/>
            <a:tailEnd/>
          </a:ln>
          <a:effectLst>
            <a:outerShdw blurRad="63500"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 eaLnBrk="0" hangingPunct="0">
              <a:defRPr/>
            </a:pPr>
            <a:endParaRPr lang="en-US">
              <a:ea typeface="Arial" charset="0"/>
            </a:endParaRPr>
          </a:p>
        </p:txBody>
      </p:sp>
      <p:sp>
        <p:nvSpPr>
          <p:cNvPr id="6" name="Right Triangle 11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blurRad="63500" dist="6350" dir="12899787" algn="tl" rotWithShape="0">
              <a:srgbClr val="000000">
                <a:alpha val="46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defRPr/>
            </a:pPr>
            <a:endParaRPr lang="x-none" altLang="x-none">
              <a:solidFill>
                <a:srgbClr val="FFFFFF"/>
              </a:solidFill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765D8-5C2B-4689-8829-BEF061273201}" type="datetimeFigureOut">
              <a:rPr lang="en-US" altLang="x-none"/>
              <a:pPr>
                <a:defRPr/>
              </a:pPr>
              <a:t>1/28/20</a:t>
            </a:fld>
            <a:endParaRPr lang="en-US" altLang="x-none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3D7EC-84B3-40C3-85D8-1CE11B374DF6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6129F-01C5-4AD1-AC42-F7AAF0151467}" type="datetimeFigureOut">
              <a:rPr lang="en-US" altLang="x-none"/>
              <a:pPr>
                <a:defRPr/>
              </a:pPr>
              <a:t>1/28/20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3AE98-0A0B-4BAA-B3AA-5B709AEFC437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defRPr/>
            </a:pPr>
            <a:endParaRPr lang="x-none" altLang="x-none">
              <a:solidFill>
                <a:srgbClr val="FFFFFF"/>
              </a:solidFill>
            </a:endParaRPr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Arial" charset="0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defRPr/>
              </a:pPr>
              <a:endParaRPr lang="x-none" altLang="x-none">
                <a:solidFill>
                  <a:srgbClr val="FFFFFF"/>
                </a:solidFill>
              </a:endParaRPr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1B096EA-6E29-4D0E-85B0-CD3E6CC7E07E}" type="datetimeFigureOut">
              <a:rPr lang="en-US" altLang="x-none"/>
              <a:pPr>
                <a:defRPr/>
              </a:pPr>
              <a:t>1/28/20</a:t>
            </a:fld>
            <a:endParaRPr lang="en-US" altLang="x-none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8F0F4"/>
                </a:solidFill>
              </a:defRPr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2BAA6D7-EAA6-4BB8-AF37-3B008885418C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/>
          <a:lstStyle/>
          <a:p>
            <a:pPr eaLnBrk="0" hangingPunct="0">
              <a:defRPr/>
            </a:pPr>
            <a:endParaRPr lang="en-US">
              <a:ea typeface="Arial" charset="0"/>
            </a:endParaRPr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defRPr/>
            </a:pPr>
            <a:endParaRPr lang="x-none" altLang="x-none">
              <a:solidFill>
                <a:srgbClr val="FFFFFF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>
            <a:spLocks noChangeArrowheads="1"/>
          </p:cNvSpPr>
          <p:nvPr/>
        </p:nvSpPr>
        <p:spPr bwMode="auto"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7FC4DD"/>
              </a:gs>
              <a:gs pos="28000">
                <a:srgbClr val="50B8DA"/>
              </a:gs>
              <a:gs pos="100000">
                <a:srgbClr val="1389A6"/>
              </a:gs>
            </a:gsLst>
            <a:lin ang="54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endParaRPr lang="x-none" altLang="x-none">
              <a:solidFill>
                <a:srgbClr val="FFFFFF"/>
              </a:solidFill>
            </a:endParaRPr>
          </a:p>
        </p:txBody>
      </p:sp>
      <p:sp>
        <p:nvSpPr>
          <p:cNvPr id="9" name="Chevron 7"/>
          <p:cNvSpPr>
            <a:spLocks noChangeArrowheads="1"/>
          </p:cNvSpPr>
          <p:nvPr/>
        </p:nvSpPr>
        <p:spPr bwMode="auto"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7FC4DD"/>
              </a:gs>
              <a:gs pos="28000">
                <a:srgbClr val="50B8DA"/>
              </a:gs>
              <a:gs pos="100000">
                <a:srgbClr val="1389A6"/>
              </a:gs>
            </a:gsLst>
            <a:lin ang="54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endParaRPr lang="x-none" altLang="x-none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CC7C4-DD7B-4C83-9C41-DBBD9BCE5819}" type="datetimeFigureOut">
              <a:rPr lang="en-US" altLang="x-none"/>
              <a:pPr>
                <a:defRPr/>
              </a:pPr>
              <a:t>1/28/20</a:t>
            </a:fld>
            <a:endParaRPr lang="en-US" altLang="x-non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F372F-06D3-4D55-8A5F-EBE1FEDAD4E3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0BF1E-FD5D-4902-822B-E7FBB5D074F4}" type="datetimeFigureOut">
              <a:rPr lang="en-US" altLang="x-none"/>
              <a:pPr>
                <a:defRPr/>
              </a:pPr>
              <a:t>1/28/20</a:t>
            </a:fld>
            <a:endParaRPr lang="en-US" altLang="x-none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B1564-F269-400C-8F1F-36FC5B5AECF1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E64EA-8A8F-4149-AB3B-0A4E66D2BB81}" type="datetimeFigureOut">
              <a:rPr lang="en-US" altLang="x-none"/>
              <a:pPr>
                <a:defRPr/>
              </a:pPr>
              <a:t>1/28/20</a:t>
            </a:fld>
            <a:endParaRPr lang="en-US" altLang="x-none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C654D-DDEC-4F72-A60E-5AA4830BDB40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E073D-8E40-4B35-9CA3-BD24A48CFE27}" type="datetimeFigureOut">
              <a:rPr lang="en-US" altLang="x-none"/>
              <a:pPr>
                <a:defRPr/>
              </a:pPr>
              <a:t>1/28/20</a:t>
            </a:fld>
            <a:endParaRPr lang="en-US" alt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E20C6-FFCB-4058-9417-A654095D5C3F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/>
          <a:lstStyle/>
          <a:p>
            <a:pPr eaLnBrk="0" hangingPunct="0">
              <a:defRPr/>
            </a:pPr>
            <a:endParaRPr lang="en-US">
              <a:ea typeface="Arial" charset="0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defRPr/>
            </a:pPr>
            <a:endParaRPr lang="x-none" altLang="x-none">
              <a:solidFill>
                <a:srgbClr val="FFFFFF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>
            <a:spLocks noChangeArrowheads="1"/>
          </p:cNvSpPr>
          <p:nvPr/>
        </p:nvSpPr>
        <p:spPr bwMode="auto"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7FC4DD"/>
              </a:gs>
              <a:gs pos="28000">
                <a:srgbClr val="50B8DA"/>
              </a:gs>
              <a:gs pos="100000">
                <a:srgbClr val="1389A6"/>
              </a:gs>
            </a:gsLst>
            <a:lin ang="54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endParaRPr lang="x-none" altLang="x-none">
              <a:solidFill>
                <a:srgbClr val="FFFFFF"/>
              </a:solidFill>
            </a:endParaRPr>
          </a:p>
        </p:txBody>
      </p:sp>
      <p:sp>
        <p:nvSpPr>
          <p:cNvPr id="10" name="Chevron 9"/>
          <p:cNvSpPr>
            <a:spLocks noChangeArrowheads="1"/>
          </p:cNvSpPr>
          <p:nvPr/>
        </p:nvSpPr>
        <p:spPr bwMode="auto"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7FC4DD"/>
              </a:gs>
              <a:gs pos="28000">
                <a:srgbClr val="50B8DA"/>
              </a:gs>
              <a:gs pos="100000">
                <a:srgbClr val="1389A6"/>
              </a:gs>
            </a:gsLst>
            <a:lin ang="54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endParaRPr lang="x-none" altLang="x-none">
              <a:solidFill>
                <a:srgbClr val="FFFFFF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AB78D-4C10-4E9E-B17F-2619227BE043}" type="datetimeFigureOut">
              <a:rPr lang="en-US" altLang="x-none"/>
              <a:pPr>
                <a:defRPr/>
              </a:pPr>
              <a:t>1/28/20</a:t>
            </a:fld>
            <a:endParaRPr lang="en-US" altLang="x-none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687E0-673F-44C4-A30D-C7E76E48FCE1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ED1E8-CEF0-4992-8347-2DBEBB29F092}" type="datetimeFigureOut">
              <a:rPr lang="en-US" altLang="x-none"/>
              <a:pPr>
                <a:defRPr/>
              </a:pPr>
              <a:t>1/28/20</a:t>
            </a:fld>
            <a:endParaRPr lang="en-US" altLang="x-none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B4182-3B14-4E6A-9297-009F3992E542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23072-CD22-40DD-B935-8F37D62C3140}" type="datetimeFigureOut">
              <a:rPr lang="en-US" altLang="x-none"/>
              <a:pPr>
                <a:defRPr/>
              </a:pPr>
              <a:t>1/28/20</a:t>
            </a:fld>
            <a:endParaRPr lang="en-US" altLang="x-none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87E25-89DF-4364-AAED-D609B7A20D5A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9DD07-CC44-41BD-87FE-BD079F021EAF}" type="datetimeFigureOut">
              <a:rPr lang="en-US" altLang="x-none"/>
              <a:pPr>
                <a:defRPr/>
              </a:pPr>
              <a:t>1/28/20</a:t>
            </a:fld>
            <a:endParaRPr lang="en-US" altLang="x-none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330A5-3058-47D6-8D47-E917E626A8C7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B5020-EDA1-4815-AB32-99D7402D317E}" type="datetimeFigureOut">
              <a:rPr lang="en-US" altLang="x-none"/>
              <a:pPr>
                <a:defRPr/>
              </a:pPr>
              <a:t>1/28/20</a:t>
            </a:fld>
            <a:endParaRPr lang="en-US" altLang="x-none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1BB6E-6EC1-4446-A8E3-D739227D98AA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E36EF-82C9-4D7B-BF9F-4121A7B9C6C9}" type="datetimeFigureOut">
              <a:rPr lang="en-US" altLang="x-none"/>
              <a:pPr>
                <a:defRPr/>
              </a:pPr>
              <a:t>1/28/20</a:t>
            </a:fld>
            <a:endParaRPr lang="en-US" altLang="x-none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F1226-75AD-4D96-A03D-54409F4066F3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92997-4F0B-4FA8-A142-04D98902570D}" type="datetimeFigureOut">
              <a:rPr lang="en-US" altLang="x-none"/>
              <a:pPr>
                <a:defRPr/>
              </a:pPr>
              <a:t>1/28/20</a:t>
            </a:fld>
            <a:endParaRPr lang="en-US" altLang="x-none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48270-7BBD-4B0F-8495-4DA3C47E67F0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CB2E6-7725-46DC-8316-F1ECE3E84B0D}" type="datetimeFigureOut">
              <a:rPr lang="en-US" altLang="x-none"/>
              <a:pPr>
                <a:defRPr/>
              </a:pPr>
              <a:t>1/28/20</a:t>
            </a:fld>
            <a:endParaRPr lang="en-US" altLang="x-none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A6687-0A33-435E-A3C5-1E84F7A16ECD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47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Arial" charset="0"/>
              </a:endParaRPr>
            </a:p>
          </p:txBody>
        </p:sp>
        <p:sp>
          <p:nvSpPr>
            <p:cNvPr id="27136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</p:spPr>
        <p:txBody>
          <a:bodyPr/>
          <a:lstStyle/>
          <a:p>
            <a:pPr eaLnBrk="0" hangingPunct="0">
              <a:defRPr/>
            </a:pPr>
            <a:endParaRPr lang="en-US">
              <a:ea typeface="Arial" charset="0"/>
            </a:endParaRPr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27136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Arial" charset="0"/>
                </a:endParaRPr>
              </a:p>
            </p:txBody>
          </p:sp>
          <p:sp>
            <p:nvSpPr>
              <p:cNvPr id="104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Arial" charset="0"/>
                </a:endParaRPr>
              </a:p>
            </p:txBody>
          </p:sp>
          <p:sp>
            <p:nvSpPr>
              <p:cNvPr id="104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Arial" charset="0"/>
                </a:endParaRPr>
              </a:p>
            </p:txBody>
          </p:sp>
          <p:sp>
            <p:nvSpPr>
              <p:cNvPr id="104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Arial" charset="0"/>
                </a:endParaRPr>
              </a:p>
            </p:txBody>
          </p:sp>
          <p:sp>
            <p:nvSpPr>
              <p:cNvPr id="104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Arial" charset="0"/>
                </a:endParaRPr>
              </a:p>
            </p:txBody>
          </p:sp>
        </p:grpSp>
        <p:sp>
          <p:nvSpPr>
            <p:cNvPr id="27137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3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Arial" charset="0"/>
              </a:endParaRPr>
            </a:p>
          </p:txBody>
        </p:sp>
        <p:sp>
          <p:nvSpPr>
            <p:cNvPr id="103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Arial" charset="0"/>
              </a:endParaRPr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Arial" charset="0"/>
              </a:endParaRPr>
            </a:p>
          </p:txBody>
        </p:sp>
        <p:sp>
          <p:nvSpPr>
            <p:cNvPr id="103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Arial" charset="0"/>
              </a:endParaRPr>
            </a:p>
          </p:txBody>
        </p:sp>
        <p:sp>
          <p:nvSpPr>
            <p:cNvPr id="103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Arial" charset="0"/>
              </a:endParaRPr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Arial" charset="0"/>
              </a:endParaRPr>
            </a:p>
          </p:txBody>
        </p:sp>
      </p:grpSp>
      <p:sp>
        <p:nvSpPr>
          <p:cNvPr id="27138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1384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ea typeface="Arial" charset="0"/>
              </a:defRPr>
            </a:lvl1pPr>
          </a:lstStyle>
          <a:p>
            <a:pPr>
              <a:defRPr/>
            </a:pPr>
            <a:fld id="{B3BB94C6-3397-448F-9BC9-44F4C78C5C5E}" type="datetimeFigureOut">
              <a:rPr lang="en-US" altLang="x-none"/>
              <a:pPr>
                <a:defRPr/>
              </a:pPr>
              <a:t>1/28/20</a:t>
            </a:fld>
            <a:endParaRPr lang="en-US" altLang="x-none"/>
          </a:p>
        </p:txBody>
      </p:sp>
      <p:sp>
        <p:nvSpPr>
          <p:cNvPr id="27138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ea typeface="Arial" charset="0"/>
              </a:defRPr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271386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ea typeface="Arial" charset="0"/>
              </a:defRPr>
            </a:lvl1pPr>
          </a:lstStyle>
          <a:p>
            <a:pPr>
              <a:defRPr/>
            </a:pPr>
            <a:fld id="{7CE182A8-28C2-429A-A3FD-B47A7FAFEC46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71" r:id="rId1"/>
    <p:sldLayoutId id="2147484068" r:id="rId2"/>
    <p:sldLayoutId id="2147484067" r:id="rId3"/>
    <p:sldLayoutId id="2147484066" r:id="rId4"/>
    <p:sldLayoutId id="2147484065" r:id="rId5"/>
    <p:sldLayoutId id="2147484064" r:id="rId6"/>
    <p:sldLayoutId id="2147484063" r:id="rId7"/>
    <p:sldLayoutId id="2147484062" r:id="rId8"/>
    <p:sldLayoutId id="2147484061" r:id="rId9"/>
    <p:sldLayoutId id="2147484060" r:id="rId10"/>
    <p:sldLayoutId id="2147484059" r:id="rId11"/>
    <p:sldLayoutId id="2147484058" r:id="rId12"/>
    <p:sldLayoutId id="214748405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Arial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Arial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536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2F2F2F"/>
                </a:solidFill>
                <a:ea typeface="Arial" charset="0"/>
              </a:defRPr>
            </a:lvl1pPr>
          </a:lstStyle>
          <a:p>
            <a:pPr>
              <a:defRPr/>
            </a:pPr>
            <a:fld id="{426F9D04-934F-4152-857C-5472A2211FF5}" type="datetimeFigureOut">
              <a:rPr lang="en-US" altLang="x-none"/>
              <a:pPr>
                <a:defRPr/>
              </a:pPr>
              <a:t>1/28/20</a:t>
            </a:fld>
            <a:endParaRPr lang="en-US" altLang="x-none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2F2F2F"/>
                </a:solidFill>
                <a:ea typeface="Arial" charset="0"/>
              </a:defRPr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2F2F2F"/>
                </a:solidFill>
                <a:ea typeface="Arial" charset="0"/>
              </a:defRPr>
            </a:lvl1pPr>
          </a:lstStyle>
          <a:p>
            <a:pPr>
              <a:defRPr/>
            </a:pPr>
            <a:fld id="{BD217706-3E0A-4175-9E5C-4DEA29F3ECDA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2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1B587C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1B587C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4E8542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741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535A68"/>
                </a:solidFill>
                <a:ea typeface="Arial" charset="0"/>
              </a:defRPr>
            </a:lvl1pPr>
          </a:lstStyle>
          <a:p>
            <a:pPr>
              <a:defRPr/>
            </a:pPr>
            <a:fld id="{469E46D9-F9D3-42FA-BFE4-6CBFEBDAE021}" type="datetimeFigureOut">
              <a:rPr lang="en-US" altLang="x-none"/>
              <a:pPr>
                <a:defRPr/>
              </a:pPr>
              <a:t>1/28/20</a:t>
            </a:fld>
            <a:endParaRPr lang="en-US" altLang="x-none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535A68"/>
                </a:solidFill>
                <a:ea typeface="Arial" charset="0"/>
              </a:defRPr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535A68"/>
                </a:solidFill>
                <a:ea typeface="Arial" charset="0"/>
              </a:defRPr>
            </a:lvl1pPr>
          </a:lstStyle>
          <a:p>
            <a:pPr>
              <a:defRPr/>
            </a:pPr>
            <a:fld id="{7379E2A4-DE1D-4723-A068-A60E536F3270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3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B32C16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B32C16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F5CD2D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45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BCBCBC"/>
                </a:solidFill>
                <a:ea typeface="Arial" charset="0"/>
              </a:defRPr>
            </a:lvl1pPr>
          </a:lstStyle>
          <a:p>
            <a:pPr>
              <a:defRPr/>
            </a:pPr>
            <a:fld id="{30357A63-30C8-436F-A38A-27A8E6DD9FAE}" type="datetimeFigureOut">
              <a:rPr lang="en-US" altLang="x-none"/>
              <a:pPr>
                <a:defRPr/>
              </a:pPr>
              <a:t>1/28/20</a:t>
            </a:fld>
            <a:endParaRPr lang="en-US" altLang="x-non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BCBCBC"/>
                </a:solidFill>
                <a:ea typeface="Arial" charset="0"/>
              </a:defRPr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BCBCBC"/>
                </a:solidFill>
                <a:ea typeface="Arial" charset="0"/>
              </a:defRPr>
            </a:lvl1pPr>
          </a:lstStyle>
          <a:p>
            <a:pPr>
              <a:defRPr/>
            </a:pPr>
            <a:fld id="{45C89DB1-1BA0-4992-947E-D69D0BF33629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74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150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a typeface="Arial" charset="0"/>
              </a:defRPr>
            </a:lvl1pPr>
          </a:lstStyle>
          <a:p>
            <a:pPr>
              <a:defRPr/>
            </a:pPr>
            <a:fld id="{B8675028-0A81-46B6-A9B7-38E370FC04ED}" type="datetimeFigureOut">
              <a:rPr lang="en-US" altLang="x-none"/>
              <a:pPr>
                <a:defRPr/>
              </a:pPr>
              <a:t>1/28/20</a:t>
            </a:fld>
            <a:endParaRPr lang="en-US" altLang="x-none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a typeface="Arial" charset="0"/>
              </a:defRPr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a typeface="Arial" charset="0"/>
              </a:defRPr>
            </a:lvl1pPr>
          </a:lstStyle>
          <a:p>
            <a:pPr>
              <a:defRPr/>
            </a:pPr>
            <a:fld id="{15DFEFC8-B068-41FE-9D34-85890E985F44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5" r:id="rId1"/>
    <p:sldLayoutId id="2147484076" r:id="rId2"/>
    <p:sldLayoutId id="2147484070" r:id="rId3"/>
    <p:sldLayoutId id="2147484069" r:id="rId4"/>
    <p:sldLayoutId id="2147484077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WordArt 5"/>
          <p:cNvSpPr>
            <a:spLocks noChangeArrowheads="1" noChangeShapeType="1" noTextEdit="1"/>
          </p:cNvSpPr>
          <p:nvPr/>
        </p:nvSpPr>
        <p:spPr bwMode="auto">
          <a:xfrm>
            <a:off x="1219200" y="609600"/>
            <a:ext cx="7315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T-Craft Aero Club</a:t>
            </a:r>
          </a:p>
        </p:txBody>
      </p:sp>
      <p:sp>
        <p:nvSpPr>
          <p:cNvPr id="29698" name="WordArt 6"/>
          <p:cNvSpPr>
            <a:spLocks noChangeArrowheads="1" noChangeShapeType="1" noTextEdit="1"/>
          </p:cNvSpPr>
          <p:nvPr/>
        </p:nvSpPr>
        <p:spPr bwMode="auto">
          <a:xfrm>
            <a:off x="2286000" y="1905000"/>
            <a:ext cx="4724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Annual Report</a:t>
            </a:r>
          </a:p>
        </p:txBody>
      </p:sp>
      <p:sp>
        <p:nvSpPr>
          <p:cNvPr id="29699" name="WordArt 8"/>
          <p:cNvSpPr>
            <a:spLocks noChangeArrowheads="1" noChangeShapeType="1" noTextEdit="1"/>
          </p:cNvSpPr>
          <p:nvPr/>
        </p:nvSpPr>
        <p:spPr bwMode="auto">
          <a:xfrm>
            <a:off x="3581400" y="2819400"/>
            <a:ext cx="2286000" cy="1057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6662" dir="2115817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2019</a:t>
            </a:r>
          </a:p>
        </p:txBody>
      </p:sp>
      <p:sp>
        <p:nvSpPr>
          <p:cNvPr id="29700" name="WordArt 9"/>
          <p:cNvSpPr>
            <a:spLocks noChangeArrowheads="1" noChangeShapeType="1" noTextEdit="1"/>
          </p:cNvSpPr>
          <p:nvPr/>
        </p:nvSpPr>
        <p:spPr bwMode="auto">
          <a:xfrm>
            <a:off x="1447800" y="4495800"/>
            <a:ext cx="6553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130"/>
              </a:avLst>
            </a:prstTxWarp>
          </a:bodyPr>
          <a:lstStyle/>
          <a:p>
            <a:pPr algn="ctr"/>
            <a:r>
              <a:rPr lang="en-US" sz="40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"Putting Wings On Your Dreams"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Box 1"/>
          <p:cNvSpPr txBox="1">
            <a:spLocks noChangeArrowheads="1"/>
          </p:cNvSpPr>
          <p:nvPr/>
        </p:nvSpPr>
        <p:spPr bwMode="auto">
          <a:xfrm>
            <a:off x="1143000" y="533400"/>
            <a:ext cx="7010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dirty="0"/>
              <a:t>Flight Log System</a:t>
            </a:r>
          </a:p>
        </p:txBody>
      </p:sp>
      <p:sp>
        <p:nvSpPr>
          <p:cNvPr id="43010" name="TextBox 4"/>
          <p:cNvSpPr txBox="1">
            <a:spLocks noChangeArrowheads="1"/>
          </p:cNvSpPr>
          <p:nvPr/>
        </p:nvSpPr>
        <p:spPr bwMode="auto">
          <a:xfrm>
            <a:off x="381000" y="1447800"/>
            <a:ext cx="4114800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/>
              <a:t>Benefits</a:t>
            </a:r>
          </a:p>
          <a:p>
            <a:pPr algn="ctr"/>
            <a:endParaRPr lang="en-US" dirty="0"/>
          </a:p>
          <a:p>
            <a:r>
              <a:rPr lang="en-US" sz="2400" dirty="0"/>
              <a:t>-Billing Accuracy</a:t>
            </a:r>
          </a:p>
          <a:p>
            <a:r>
              <a:rPr lang="en-US" sz="2400" dirty="0"/>
              <a:t>-Convenience</a:t>
            </a:r>
          </a:p>
          <a:p>
            <a:r>
              <a:rPr lang="en-US" sz="2400" dirty="0"/>
              <a:t>-Paperless</a:t>
            </a:r>
          </a:p>
          <a:p>
            <a:r>
              <a:rPr lang="en-US" sz="2400" dirty="0"/>
              <a:t>-Maintenance Tracking</a:t>
            </a:r>
          </a:p>
          <a:p>
            <a:r>
              <a:rPr lang="en-US" sz="2400" dirty="0"/>
              <a:t>-Review Data to Nov. 2010</a:t>
            </a:r>
          </a:p>
          <a:p>
            <a:r>
              <a:rPr lang="en-US" sz="2400" dirty="0"/>
              <a:t>-Multiple Monthly Reports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3011" name="TextBox 5"/>
          <p:cNvSpPr txBox="1">
            <a:spLocks noChangeArrowheads="1"/>
          </p:cNvSpPr>
          <p:nvPr/>
        </p:nvSpPr>
        <p:spPr bwMode="auto">
          <a:xfrm>
            <a:off x="4343400" y="1447800"/>
            <a:ext cx="464820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/>
              <a:t>Logging Tips</a:t>
            </a:r>
          </a:p>
          <a:p>
            <a:pPr algn="ctr"/>
            <a:endParaRPr lang="en-US" dirty="0"/>
          </a:p>
          <a:p>
            <a:r>
              <a:rPr lang="en-US" sz="2400" dirty="0"/>
              <a:t>-Log Before and After Flights </a:t>
            </a:r>
          </a:p>
          <a:p>
            <a:r>
              <a:rPr lang="en-US" sz="2400" dirty="0"/>
              <a:t>-Please Check Hobbs Time</a:t>
            </a:r>
          </a:p>
          <a:p>
            <a:r>
              <a:rPr lang="en-US" sz="2400" dirty="0"/>
              <a:t>-Enter Fuel and Oil Information</a:t>
            </a:r>
          </a:p>
          <a:p>
            <a:r>
              <a:rPr lang="en-US" sz="2400" dirty="0"/>
              <a:t>-Enter Destination  </a:t>
            </a:r>
          </a:p>
          <a:p>
            <a:r>
              <a:rPr lang="en-US" sz="2400" dirty="0"/>
              <a:t>-Report Issues to 208-861-6274</a:t>
            </a:r>
          </a:p>
          <a:p>
            <a:r>
              <a:rPr lang="en-US" sz="2400" dirty="0"/>
              <a:t>-Email regluvs2fly@gmail.com</a:t>
            </a:r>
          </a:p>
        </p:txBody>
      </p:sp>
    </p:spTree>
    <p:extLst>
      <p:ext uri="{BB962C8B-B14F-4D97-AF65-F5344CB8AC3E}">
        <p14:creationId xmlns:p14="http://schemas.microsoft.com/office/powerpoint/2010/main" val="2686330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WordArt 2"/>
          <p:cNvSpPr>
            <a:spLocks noChangeArrowheads="1" noChangeShapeType="1" noTextEdit="1"/>
          </p:cNvSpPr>
          <p:nvPr/>
        </p:nvSpPr>
        <p:spPr bwMode="auto">
          <a:xfrm>
            <a:off x="1828800" y="533400"/>
            <a:ext cx="5486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2019 Hours/Dollars Billed</a:t>
            </a:r>
          </a:p>
        </p:txBody>
      </p:sp>
      <p:graphicFrame>
        <p:nvGraphicFramePr>
          <p:cNvPr id="31834" name="Group 90"/>
          <p:cNvGraphicFramePr>
            <a:graphicFrameLocks noGrp="1"/>
          </p:cNvGraphicFramePr>
          <p:nvPr>
            <p:ph idx="4294967295"/>
          </p:nvPr>
        </p:nvGraphicFramePr>
        <p:xfrm>
          <a:off x="1143000" y="1143001"/>
          <a:ext cx="6705600" cy="4890650"/>
        </p:xfrm>
        <a:graphic>
          <a:graphicData uri="http://schemas.openxmlformats.org/drawingml/2006/table">
            <a:tbl>
              <a:tblPr/>
              <a:tblGrid>
                <a:gridCol w="1948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9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79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33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Aircraft</a:t>
                      </a:r>
                      <a:endParaRPr kumimoji="0" lang="en-US" altLang="x-none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Hours Flown</a:t>
                      </a:r>
                      <a:endParaRPr kumimoji="0" lang="en-US" altLang="x-none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Dollars Billed</a:t>
                      </a:r>
                      <a:endParaRPr kumimoji="0" lang="en-US" altLang="x-none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3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13686</a:t>
                      </a:r>
                      <a:endParaRPr kumimoji="0" lang="en-US" altLang="x-non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702.1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52,658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3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4464R</a:t>
                      </a:r>
                      <a:endParaRPr kumimoji="0" lang="en-US" altLang="x-non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407.8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29,769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3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67375</a:t>
                      </a:r>
                      <a:endParaRPr kumimoji="0" lang="en-US" altLang="x-non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310.8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20,086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33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9989E</a:t>
                      </a:r>
                      <a:endParaRPr kumimoji="0" lang="en-US" altLang="x-non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329.6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x-non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42,189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3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1293F</a:t>
                      </a:r>
                      <a:endParaRPr kumimoji="0" lang="en-US" altLang="x-non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277.6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24,919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33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7593S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179.5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22,976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33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1891X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142.4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17,862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334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2019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2349.8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210,459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4927901"/>
                  </a:ext>
                </a:extLst>
              </a:tr>
              <a:tr h="4433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2018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2305.8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202,715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33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2017</a:t>
                      </a:r>
                      <a:endParaRPr kumimoji="0" lang="en-US" altLang="x-non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2103.7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176,696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4076" name="Text Box 353"/>
          <p:cNvSpPr txBox="1">
            <a:spLocks noChangeArrowheads="1"/>
          </p:cNvSpPr>
          <p:nvPr/>
        </p:nvSpPr>
        <p:spPr bwMode="auto">
          <a:xfrm>
            <a:off x="2895600" y="1371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229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x-none" sz="2800" b="1" u="sng" dirty="0"/>
              <a:t>2019 Monthly Income from Billing</a:t>
            </a:r>
            <a:br>
              <a:rPr lang="en-US" altLang="x-none" sz="2800" dirty="0"/>
            </a:br>
            <a:r>
              <a:rPr lang="en-US" altLang="x-none" sz="2000" dirty="0"/>
              <a:t>(Dues, Must Fly, New Member Fees, Tax, Flight Hrs, Hanger Rental &amp; Misc)</a:t>
            </a:r>
          </a:p>
        </p:txBody>
      </p:sp>
      <p:sp>
        <p:nvSpPr>
          <p:cNvPr id="45058" name="Text Box 5"/>
          <p:cNvSpPr txBox="1">
            <a:spLocks noChangeArrowheads="1"/>
          </p:cNvSpPr>
          <p:nvPr/>
        </p:nvSpPr>
        <p:spPr bwMode="auto">
          <a:xfrm>
            <a:off x="2209800" y="1498600"/>
            <a:ext cx="525676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/>
              <a:t>January		18,916</a:t>
            </a:r>
          </a:p>
          <a:p>
            <a:r>
              <a:rPr lang="en-US" sz="2000" b="1" dirty="0"/>
              <a:t>February		22,639</a:t>
            </a:r>
          </a:p>
          <a:p>
            <a:r>
              <a:rPr lang="en-US" sz="2000" b="1" dirty="0"/>
              <a:t>March			25,388</a:t>
            </a:r>
          </a:p>
          <a:p>
            <a:r>
              <a:rPr lang="en-US" sz="2000" b="1" dirty="0"/>
              <a:t>April			25,570</a:t>
            </a:r>
          </a:p>
          <a:p>
            <a:r>
              <a:rPr lang="en-US" sz="2000" b="1" dirty="0"/>
              <a:t>May			37,877  </a:t>
            </a:r>
          </a:p>
          <a:p>
            <a:r>
              <a:rPr lang="en-US" sz="2000" b="1" dirty="0"/>
              <a:t>June			26,583</a:t>
            </a:r>
          </a:p>
          <a:p>
            <a:r>
              <a:rPr lang="en-US" sz="2000" b="1" dirty="0"/>
              <a:t>July			33,977</a:t>
            </a:r>
          </a:p>
          <a:p>
            <a:r>
              <a:rPr lang="en-US" sz="2000" b="1" dirty="0"/>
              <a:t>August			30,924</a:t>
            </a:r>
          </a:p>
          <a:p>
            <a:r>
              <a:rPr lang="en-US" sz="2000" b="1" dirty="0"/>
              <a:t>September		35,936</a:t>
            </a:r>
          </a:p>
          <a:p>
            <a:r>
              <a:rPr lang="en-US" sz="2000" b="1" dirty="0"/>
              <a:t>October		48,930</a:t>
            </a:r>
          </a:p>
          <a:p>
            <a:r>
              <a:rPr lang="en-US" sz="2000" b="1" dirty="0"/>
              <a:t>November		17,078</a:t>
            </a:r>
          </a:p>
          <a:p>
            <a:r>
              <a:rPr lang="en-US" sz="2000" b="1" dirty="0"/>
              <a:t>December		30,549</a:t>
            </a:r>
          </a:p>
          <a:p>
            <a:r>
              <a:rPr lang="en-US" sz="2000" b="1" dirty="0"/>
              <a:t>			_______</a:t>
            </a:r>
          </a:p>
          <a:p>
            <a:r>
              <a:rPr lang="en-US" sz="2000" b="1" dirty="0"/>
              <a:t>Totals 2019/2018          354,371  /  306,135</a:t>
            </a:r>
          </a:p>
        </p:txBody>
      </p:sp>
    </p:spTree>
    <p:extLst>
      <p:ext uri="{BB962C8B-B14F-4D97-AF65-F5344CB8AC3E}">
        <p14:creationId xmlns:p14="http://schemas.microsoft.com/office/powerpoint/2010/main" val="1007970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4"/>
          <p:cNvSpPr txBox="1">
            <a:spLocks noChangeArrowheads="1"/>
          </p:cNvSpPr>
          <p:nvPr/>
        </p:nvSpPr>
        <p:spPr bwMode="auto">
          <a:xfrm>
            <a:off x="152400" y="0"/>
            <a:ext cx="9372600" cy="784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/>
              <a:t>						    </a:t>
            </a:r>
            <a:r>
              <a:rPr lang="en-US" sz="2400" b="1" u="sng" dirty="0"/>
              <a:t>2018</a:t>
            </a:r>
            <a:r>
              <a:rPr lang="en-US" sz="2400" b="1" dirty="0"/>
              <a:t>          </a:t>
            </a:r>
            <a:r>
              <a:rPr lang="en-US" sz="2400" b="1" u="sng" dirty="0"/>
              <a:t> 2019</a:t>
            </a:r>
          </a:p>
          <a:p>
            <a:r>
              <a:rPr lang="en-US" sz="2400" b="1" dirty="0"/>
              <a:t>Total Flight Dollars Collected  		</a:t>
            </a:r>
            <a:r>
              <a:rPr lang="en-US" sz="2400" dirty="0"/>
              <a:t>195,104       209,530</a:t>
            </a:r>
          </a:p>
          <a:p>
            <a:r>
              <a:rPr lang="en-US" sz="2400" b="1" dirty="0"/>
              <a:t>Minimum Use it or Lose it		  </a:t>
            </a:r>
            <a:r>
              <a:rPr lang="en-US" sz="2400" dirty="0"/>
              <a:t>24,936         27,565</a:t>
            </a:r>
            <a:endParaRPr lang="en-US" sz="2400" b="1" dirty="0"/>
          </a:p>
          <a:p>
            <a:r>
              <a:rPr lang="en-US" sz="2400" b="1" dirty="0"/>
              <a:t>Monthly Dues				  </a:t>
            </a:r>
            <a:r>
              <a:rPr lang="en-US" sz="2400" dirty="0"/>
              <a:t>74,816         81,550</a:t>
            </a:r>
            <a:endParaRPr lang="en-US" sz="2400" b="1" dirty="0"/>
          </a:p>
          <a:p>
            <a:r>
              <a:rPr lang="en-US" sz="2400" b="1" dirty="0"/>
              <a:t>Club Membership 	                                   </a:t>
            </a:r>
            <a:r>
              <a:rPr lang="en-US" sz="2400" dirty="0"/>
              <a:t>           </a:t>
            </a:r>
            <a:endParaRPr lang="en-US" sz="2400" b="1" dirty="0"/>
          </a:p>
          <a:p>
            <a:r>
              <a:rPr lang="en-US" sz="2000" dirty="0"/>
              <a:t>   (New Members, Class I , Class II and upgrades)  </a:t>
            </a:r>
            <a:r>
              <a:rPr lang="en-US" sz="2400" dirty="0"/>
              <a:t>11,335        14,100  	</a:t>
            </a:r>
            <a:endParaRPr lang="en-US" sz="2400" b="1" dirty="0"/>
          </a:p>
          <a:p>
            <a:r>
              <a:rPr lang="en-US" sz="2400" b="1" dirty="0"/>
              <a:t>Late Member Fees / Interest                        </a:t>
            </a:r>
            <a:r>
              <a:rPr lang="en-US" sz="2400" dirty="0"/>
              <a:t>889            1062</a:t>
            </a:r>
          </a:p>
          <a:p>
            <a:r>
              <a:rPr lang="en-US" sz="2400" b="1" dirty="0"/>
              <a:t>Hanger Rental </a:t>
            </a:r>
            <a:r>
              <a:rPr lang="en-US" sz="2400" dirty="0"/>
              <a:t>(Includes damage deposit)</a:t>
            </a:r>
            <a:r>
              <a:rPr lang="en-US" sz="2400" b="1" dirty="0"/>
              <a:t>                   </a:t>
            </a:r>
            <a:r>
              <a:rPr lang="en-US" sz="2400" dirty="0"/>
              <a:t>18,756</a:t>
            </a:r>
          </a:p>
          <a:p>
            <a:r>
              <a:rPr lang="en-US" sz="2400" b="1" dirty="0"/>
              <a:t>Aircraft Tug Raffle                                                         </a:t>
            </a:r>
            <a:r>
              <a:rPr lang="en-US" sz="2400" dirty="0"/>
              <a:t>2,960</a:t>
            </a:r>
          </a:p>
          <a:p>
            <a:r>
              <a:rPr lang="en-US" sz="2400" b="1" dirty="0"/>
              <a:t>Total						</a:t>
            </a:r>
            <a:r>
              <a:rPr lang="en-US" sz="2400" dirty="0"/>
              <a:t>307,080       354,371 </a:t>
            </a:r>
          </a:p>
          <a:p>
            <a:r>
              <a:rPr lang="en-US" sz="2400" b="1" dirty="0"/>
              <a:t>Sales Tax Collected and Paid 	             - </a:t>
            </a:r>
            <a:r>
              <a:rPr lang="en-US" sz="2400" u="sng" dirty="0"/>
              <a:t>7,562</a:t>
            </a:r>
            <a:r>
              <a:rPr lang="en-US" sz="2400" dirty="0"/>
              <a:t>        </a:t>
            </a:r>
            <a:r>
              <a:rPr lang="en-US" sz="2400" u="sng" dirty="0"/>
              <a:t>- 7,838</a:t>
            </a:r>
          </a:p>
          <a:p>
            <a:r>
              <a:rPr lang="en-US" sz="2400" b="1" dirty="0"/>
              <a:t>Net Total				</a:t>
            </a:r>
            <a:r>
              <a:rPr lang="en-US" sz="2400" dirty="0"/>
              <a:t>            299,518      346,533</a:t>
            </a:r>
            <a:r>
              <a:rPr lang="en-US" sz="2400" b="1" dirty="0"/>
              <a:t>			</a:t>
            </a:r>
            <a:endParaRPr lang="en-US" sz="2400" b="1" u="sng" dirty="0"/>
          </a:p>
          <a:p>
            <a:r>
              <a:rPr lang="en-US" sz="2400" b="1" dirty="0"/>
              <a:t>Monthly Board Credit</a:t>
            </a:r>
            <a:r>
              <a:rPr lang="en-US" sz="2400" dirty="0"/>
              <a:t>			  - 9,707       - 13,901</a:t>
            </a:r>
          </a:p>
          <a:p>
            <a:r>
              <a:rPr lang="en-US" sz="2400" b="1" dirty="0"/>
              <a:t>Oil Change Credits </a:t>
            </a:r>
            <a:r>
              <a:rPr lang="en-US" sz="2400" dirty="0"/>
              <a:t>		   	  - 1,485         - 1,980</a:t>
            </a:r>
          </a:p>
          <a:p>
            <a:r>
              <a:rPr lang="en-US" sz="2400" b="1" dirty="0"/>
              <a:t>Board Approved Credits                         </a:t>
            </a:r>
            <a:r>
              <a:rPr lang="en-US" sz="2400" dirty="0"/>
              <a:t>- 1,878         - 1,549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             </a:t>
            </a:r>
          </a:p>
          <a:p>
            <a:endParaRPr lang="en-US" sz="2400" dirty="0"/>
          </a:p>
          <a:p>
            <a:r>
              <a:rPr lang="en-US" sz="2400" dirty="0"/>
              <a:t>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773640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88" name="Group 72"/>
          <p:cNvGraphicFramePr>
            <a:graphicFrameLocks noGrp="1"/>
          </p:cNvGraphicFramePr>
          <p:nvPr/>
        </p:nvGraphicFramePr>
        <p:xfrm>
          <a:off x="2209800" y="1143000"/>
          <a:ext cx="4876800" cy="4572000"/>
        </p:xfrm>
        <a:graphic>
          <a:graphicData uri="http://schemas.openxmlformats.org/drawingml/2006/table">
            <a:tbl>
              <a:tblPr/>
              <a:tblGrid>
                <a:gridCol w="665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2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?     ?     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168.8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Elizabeth Carter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114.9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James Patterson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114.2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Bill Howard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97.4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Slay Windham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Clay Conner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Jim Reed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64.8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Kent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Murri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64.0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David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Nejely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David Thomas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7151" name="WordArt 48"/>
          <p:cNvSpPr>
            <a:spLocks noChangeArrowheads="1" noChangeShapeType="1" noTextEdit="1"/>
          </p:cNvSpPr>
          <p:nvPr/>
        </p:nvSpPr>
        <p:spPr bwMode="auto">
          <a:xfrm>
            <a:off x="990600" y="533400"/>
            <a:ext cx="73152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Top Ten Flyers 2019 - Hours Flown</a:t>
            </a:r>
          </a:p>
        </p:txBody>
      </p:sp>
    </p:spTree>
    <p:extLst>
      <p:ext uri="{BB962C8B-B14F-4D97-AF65-F5344CB8AC3E}">
        <p14:creationId xmlns:p14="http://schemas.microsoft.com/office/powerpoint/2010/main" val="44422260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3" descr="MCj04420490000[1]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77200" y="152400"/>
            <a:ext cx="863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1" name="Picture 4" descr="MCj04420490000[1]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863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2" name="Picture 4" descr="MCj04420490000[1]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4724400"/>
            <a:ext cx="863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3" name="Picture 4" descr="MCj04420490000[1]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77200" y="4724400"/>
            <a:ext cx="863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1D8786D-563E-584A-A45F-0485934AA261}"/>
              </a:ext>
            </a:extLst>
          </p:cNvPr>
          <p:cNvSpPr/>
          <p:nvPr/>
        </p:nvSpPr>
        <p:spPr>
          <a:xfrm>
            <a:off x="1427615" y="2286000"/>
            <a:ext cx="628877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Top Flyer for 2019 </a:t>
            </a:r>
          </a:p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“Chris </a:t>
            </a:r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Nebrigich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16301644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WordArt 2"/>
          <p:cNvSpPr>
            <a:spLocks noChangeArrowheads="1" noChangeShapeType="1" noTextEdit="1"/>
          </p:cNvSpPr>
          <p:nvPr/>
        </p:nvSpPr>
        <p:spPr bwMode="auto">
          <a:xfrm>
            <a:off x="1485900" y="1371600"/>
            <a:ext cx="61722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VP/Safety Director</a:t>
            </a:r>
          </a:p>
          <a:p>
            <a:pPr algn="ctr"/>
            <a:r>
              <a:rPr lang="en-US" sz="4000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David Thomas</a:t>
            </a:r>
          </a:p>
        </p:txBody>
      </p:sp>
    </p:spTree>
    <p:extLst>
      <p:ext uri="{BB962C8B-B14F-4D97-AF65-F5344CB8AC3E}">
        <p14:creationId xmlns:p14="http://schemas.microsoft.com/office/powerpoint/2010/main" val="29454604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766848" y="1219200"/>
            <a:ext cx="6453352" cy="48006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1600" dirty="0"/>
              <a:t>January – Annual Review / Elections</a:t>
            </a:r>
          </a:p>
          <a:p>
            <a:pPr marL="0" indent="0">
              <a:lnSpc>
                <a:spcPct val="80000"/>
              </a:lnSpc>
              <a:buNone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1600" dirty="0"/>
              <a:t>March –Heli Ops at KEUL– Pete Glick</a:t>
            </a:r>
          </a:p>
          <a:p>
            <a:pPr>
              <a:lnSpc>
                <a:spcPct val="80000"/>
              </a:lnSpc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1600" dirty="0"/>
              <a:t>April –Presentation on weather by Elizabeth </a:t>
            </a:r>
            <a:r>
              <a:rPr lang="en-US" sz="1600" dirty="0" err="1"/>
              <a:t>Padian</a:t>
            </a:r>
            <a:r>
              <a:rPr lang="en-US" sz="1600" dirty="0"/>
              <a:t>, NOAA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600" dirty="0"/>
              <a:t>	AOPA Safety Seminar “Peaks to Pavement” – Jim Hudson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600" dirty="0"/>
              <a:t>	Poker Run, Emmett Wings &amp; Wheels 	 </a:t>
            </a:r>
          </a:p>
          <a:p>
            <a:pPr marL="0" indent="0">
              <a:lnSpc>
                <a:spcPct val="80000"/>
              </a:lnSpc>
              <a:buNone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1600" dirty="0"/>
              <a:t>May – T-Craft Backcountry Presentation – Jim Hudson</a:t>
            </a:r>
          </a:p>
          <a:p>
            <a:pPr marL="800100" lvl="2" indent="0">
              <a:lnSpc>
                <a:spcPct val="80000"/>
              </a:lnSpc>
              <a:buNone/>
            </a:pPr>
            <a:r>
              <a:rPr lang="en-US" sz="1600" dirty="0"/>
              <a:t>(2) ATC Tours 5/15/19  - David Thomas</a:t>
            </a:r>
          </a:p>
          <a:p>
            <a:pPr marL="800100" lvl="2" indent="0">
              <a:lnSpc>
                <a:spcPct val="80000"/>
              </a:lnSpc>
              <a:buNone/>
            </a:pPr>
            <a:r>
              <a:rPr lang="en-US" sz="1600" dirty="0"/>
              <a:t>(2) ATC Tours 5/23/19 </a:t>
            </a:r>
          </a:p>
          <a:p>
            <a:pPr marL="800100" lvl="2" indent="0">
              <a:lnSpc>
                <a:spcPct val="80000"/>
              </a:lnSpc>
              <a:buNone/>
            </a:pPr>
            <a:r>
              <a:rPr lang="en-US" sz="1600" dirty="0"/>
              <a:t>Plane Wash – 15 members</a:t>
            </a:r>
          </a:p>
          <a:p>
            <a:pPr marL="800100" lvl="2" indent="0">
              <a:lnSpc>
                <a:spcPct val="80000"/>
              </a:lnSpc>
              <a:buNone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1600" dirty="0"/>
              <a:t>June – Garden Valley Fly-In </a:t>
            </a:r>
          </a:p>
          <a:p>
            <a:pPr>
              <a:lnSpc>
                <a:spcPct val="80000"/>
              </a:lnSpc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1600" dirty="0"/>
              <a:t>September - (2) ATC Tours 9/2719 </a:t>
            </a:r>
          </a:p>
          <a:p>
            <a:pPr marL="0" indent="0">
              <a:lnSpc>
                <a:spcPct val="80000"/>
              </a:lnSpc>
              <a:buNone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1600" dirty="0"/>
              <a:t>October – Plane Wash – 36 members</a:t>
            </a:r>
          </a:p>
          <a:p>
            <a:pPr>
              <a:lnSpc>
                <a:spcPct val="80000"/>
              </a:lnSpc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1600" dirty="0"/>
              <a:t>IDT Aviation Safety </a:t>
            </a:r>
            <a:r>
              <a:rPr lang="en-US" sz="1600" dirty="0" err="1"/>
              <a:t>Standdown</a:t>
            </a:r>
            <a:r>
              <a:rPr lang="en-US" sz="1600" dirty="0"/>
              <a:t> –  18 members in attendance</a:t>
            </a:r>
          </a:p>
          <a:p>
            <a:pPr>
              <a:lnSpc>
                <a:spcPct val="80000"/>
              </a:lnSpc>
            </a:pPr>
            <a:endParaRPr lang="en-US" sz="1400" dirty="0"/>
          </a:p>
          <a:p>
            <a:pPr marL="0" indent="0">
              <a:lnSpc>
                <a:spcPct val="80000"/>
              </a:lnSpc>
              <a:buNone/>
            </a:pPr>
            <a:endParaRPr lang="en-US" sz="2000" dirty="0"/>
          </a:p>
        </p:txBody>
      </p:sp>
      <p:sp>
        <p:nvSpPr>
          <p:cNvPr id="57346" name="WordArt 18"/>
          <p:cNvSpPr>
            <a:spLocks noChangeArrowheads="1" noChangeShapeType="1" noTextEdit="1"/>
          </p:cNvSpPr>
          <p:nvPr/>
        </p:nvSpPr>
        <p:spPr bwMode="auto">
          <a:xfrm>
            <a:off x="1524000" y="533400"/>
            <a:ext cx="55054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Training &amp; Events 2019</a:t>
            </a:r>
          </a:p>
        </p:txBody>
      </p:sp>
      <p:pic>
        <p:nvPicPr>
          <p:cNvPr id="4" name="Picture 6" descr="IMG_0241">
            <a:extLst>
              <a:ext uri="{FF2B5EF4-FFF2-40B4-BE49-F238E27FC236}">
                <a16:creationId xmlns:a16="http://schemas.microsoft.com/office/drawing/2014/main" id="{B1D45BF0-A09F-9B49-A62E-A9FF69C2C5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628" y="2895600"/>
            <a:ext cx="2743200" cy="20574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15093341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524000" y="1295400"/>
            <a:ext cx="7239000" cy="48006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1600" dirty="0"/>
              <a:t>January – Annual Review / Elections</a:t>
            </a:r>
          </a:p>
          <a:p>
            <a:pPr>
              <a:lnSpc>
                <a:spcPct val="80000"/>
              </a:lnSpc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1600" dirty="0"/>
              <a:t>February – MAF Experiences – Jim Manley</a:t>
            </a:r>
          </a:p>
          <a:p>
            <a:pPr marL="0" indent="0">
              <a:lnSpc>
                <a:spcPct val="80000"/>
              </a:lnSpc>
              <a:buNone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1600" dirty="0"/>
              <a:t>March –Backcountry Weather – Roland Steadham</a:t>
            </a:r>
          </a:p>
          <a:p>
            <a:pPr>
              <a:lnSpc>
                <a:spcPct val="80000"/>
              </a:lnSpc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1600" dirty="0"/>
              <a:t>April –T-Craft Backcountry Presentation – Jim Hudson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	Poker Run, Emmett Wings &amp; Wheels 	 </a:t>
            </a:r>
          </a:p>
          <a:p>
            <a:pPr marL="0" indent="0">
              <a:lnSpc>
                <a:spcPct val="80000"/>
              </a:lnSpc>
              <a:buNone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1600" dirty="0"/>
              <a:t>May – US Dept of Interior Aviation Experiences - </a:t>
            </a:r>
            <a:r>
              <a:rPr lang="en-US" sz="1600" dirty="0" err="1"/>
              <a:t>Arlyn</a:t>
            </a:r>
            <a:r>
              <a:rPr lang="en-US" sz="1600" dirty="0"/>
              <a:t> Miller DPE</a:t>
            </a:r>
          </a:p>
          <a:p>
            <a:pPr marL="800100" lvl="2" indent="0">
              <a:lnSpc>
                <a:spcPct val="80000"/>
              </a:lnSpc>
              <a:buNone/>
            </a:pPr>
            <a:r>
              <a:rPr lang="en-US" sz="1600" dirty="0"/>
              <a:t>   Plane Wash</a:t>
            </a:r>
          </a:p>
          <a:p>
            <a:pPr marL="800100" lvl="2" indent="0">
              <a:lnSpc>
                <a:spcPct val="80000"/>
              </a:lnSpc>
              <a:buNone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1600" dirty="0"/>
              <a:t>June – Garden Valley Fly-In </a:t>
            </a:r>
          </a:p>
          <a:p>
            <a:pPr marL="0" indent="0">
              <a:lnSpc>
                <a:spcPct val="80000"/>
              </a:lnSpc>
              <a:buNone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1600" dirty="0"/>
              <a:t>October – Plane Wash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600" dirty="0"/>
              <a:t> 	IDT Aviation Safety </a:t>
            </a:r>
            <a:r>
              <a:rPr lang="en-US" sz="1600" dirty="0" err="1"/>
              <a:t>Standdown</a:t>
            </a:r>
            <a:r>
              <a:rPr lang="en-US" sz="1600" dirty="0"/>
              <a:t> </a:t>
            </a:r>
          </a:p>
          <a:p>
            <a:pPr marL="0" indent="0">
              <a:lnSpc>
                <a:spcPct val="80000"/>
              </a:lnSpc>
              <a:buNone/>
            </a:pPr>
            <a:endParaRPr lang="en-US" sz="16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1600" dirty="0"/>
              <a:t>Tower Tours – Schedules TBD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600" dirty="0"/>
              <a:t>Other Events – open for suggestions</a:t>
            </a:r>
          </a:p>
          <a:p>
            <a:pPr>
              <a:lnSpc>
                <a:spcPct val="80000"/>
              </a:lnSpc>
            </a:pPr>
            <a:endParaRPr lang="en-US" sz="1400" dirty="0"/>
          </a:p>
          <a:p>
            <a:pPr marL="0" indent="0">
              <a:lnSpc>
                <a:spcPct val="80000"/>
              </a:lnSpc>
              <a:buNone/>
            </a:pPr>
            <a:endParaRPr lang="en-US" sz="2000" dirty="0"/>
          </a:p>
        </p:txBody>
      </p:sp>
      <p:sp>
        <p:nvSpPr>
          <p:cNvPr id="57346" name="WordArt 18"/>
          <p:cNvSpPr>
            <a:spLocks noChangeArrowheads="1" noChangeShapeType="1" noTextEdit="1"/>
          </p:cNvSpPr>
          <p:nvPr/>
        </p:nvSpPr>
        <p:spPr bwMode="auto">
          <a:xfrm>
            <a:off x="1524000" y="533400"/>
            <a:ext cx="55054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Training &amp; Events for 2020</a:t>
            </a:r>
          </a:p>
        </p:txBody>
      </p:sp>
    </p:spTree>
    <p:extLst>
      <p:ext uri="{BB962C8B-B14F-4D97-AF65-F5344CB8AC3E}">
        <p14:creationId xmlns:p14="http://schemas.microsoft.com/office/powerpoint/2010/main" val="1736346449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WordArt 2"/>
          <p:cNvSpPr>
            <a:spLocks noChangeArrowheads="1" noChangeShapeType="1" noTextEdit="1"/>
          </p:cNvSpPr>
          <p:nvPr/>
        </p:nvSpPr>
        <p:spPr bwMode="auto">
          <a:xfrm>
            <a:off x="990600" y="1524000"/>
            <a:ext cx="6858000" cy="251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Membership Director</a:t>
            </a:r>
          </a:p>
          <a:p>
            <a:pPr algn="ctr"/>
            <a:r>
              <a:rPr lang="en-US" sz="4000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Jim Hudson</a:t>
            </a:r>
          </a:p>
          <a:p>
            <a:pPr algn="ctr"/>
            <a:endParaRPr lang="en-US" sz="4000" kern="10" dirty="0">
              <a:ln w="25400">
                <a:solidFill>
                  <a:schemeClr val="tx1"/>
                </a:solidFill>
                <a:round/>
                <a:headEnd/>
                <a:tailEnd/>
              </a:ln>
              <a:solidFill>
                <a:srgbClr val="969696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WordArt 2"/>
          <p:cNvSpPr>
            <a:spLocks noChangeArrowheads="1" noChangeShapeType="1" noTextEdit="1"/>
          </p:cNvSpPr>
          <p:nvPr/>
        </p:nvSpPr>
        <p:spPr bwMode="auto">
          <a:xfrm>
            <a:off x="2362200" y="1371600"/>
            <a:ext cx="4648200" cy="3733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President </a:t>
            </a:r>
          </a:p>
          <a:p>
            <a:pPr algn="ctr"/>
            <a:r>
              <a:rPr lang="en-US" sz="40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Ben Brandt</a:t>
            </a:r>
          </a:p>
          <a:p>
            <a:pPr algn="ctr"/>
            <a:endParaRPr lang="en-US" sz="4000" kern="10">
              <a:ln w="25400">
                <a:solidFill>
                  <a:schemeClr val="tx1"/>
                </a:solidFill>
                <a:round/>
                <a:headEnd/>
                <a:tailEnd/>
              </a:ln>
              <a:solidFill>
                <a:srgbClr val="969696"/>
              </a:solidFill>
              <a:latin typeface="Arial"/>
              <a:cs typeface="Arial"/>
            </a:endParaRPr>
          </a:p>
          <a:p>
            <a:pPr algn="ctr"/>
            <a:endParaRPr lang="en-US" sz="4000" kern="10">
              <a:ln w="25400">
                <a:solidFill>
                  <a:schemeClr val="tx1"/>
                </a:solidFill>
                <a:round/>
                <a:headEnd/>
                <a:tailEnd/>
              </a:ln>
              <a:solidFill>
                <a:srgbClr val="969696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Content Placeholder 4"/>
          <p:cNvSpPr>
            <a:spLocks noGrp="1"/>
          </p:cNvSpPr>
          <p:nvPr>
            <p:ph idx="4294967295"/>
          </p:nvPr>
        </p:nvSpPr>
        <p:spPr>
          <a:xfrm>
            <a:off x="609600" y="1752600"/>
            <a:ext cx="7848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400" dirty="0"/>
              <a:t>106 	Members  </a:t>
            </a:r>
            <a:r>
              <a:rPr lang="en-US" sz="2000" dirty="0"/>
              <a:t>(104/18, 105/17,105/16, 83/15, 60/14)</a:t>
            </a:r>
          </a:p>
          <a:p>
            <a:pPr>
              <a:buFontTx/>
              <a:buNone/>
            </a:pPr>
            <a:r>
              <a:rPr lang="en-US" sz="2400" dirty="0"/>
              <a:t>   24    People on wait list</a:t>
            </a:r>
          </a:p>
          <a:p>
            <a:pPr>
              <a:buFontTx/>
              <a:buNone/>
            </a:pPr>
            <a:r>
              <a:rPr lang="en-US" sz="2400" dirty="0"/>
              <a:t>   20 	New members </a:t>
            </a:r>
            <a:r>
              <a:rPr lang="en-US" sz="2000" dirty="0"/>
              <a:t>(13/2018 16/2017, 34/2016, 29/2015)</a:t>
            </a:r>
          </a:p>
          <a:p>
            <a:pPr lvl="0">
              <a:buClr>
                <a:srgbClr val="E3E3FF"/>
              </a:buClr>
              <a:buNone/>
            </a:pPr>
            <a:r>
              <a:rPr lang="en-US" sz="2400" dirty="0"/>
              <a:t>   18 	Resigned </a:t>
            </a:r>
            <a:r>
              <a:rPr lang="en-US" sz="2000" dirty="0">
                <a:solidFill>
                  <a:srgbClr val="FFFFFF"/>
                </a:solidFill>
              </a:rPr>
              <a:t>(14/2017,16/2017, 11/2016, 6/2015)</a:t>
            </a:r>
          </a:p>
          <a:p>
            <a:pPr>
              <a:buFontTx/>
              <a:buNone/>
            </a:pPr>
            <a:r>
              <a:rPr lang="en-US" sz="2400" dirty="0"/>
              <a:t>   22 	Suspended and/or Inactive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800" dirty="0"/>
              <a:t>   36 </a:t>
            </a:r>
            <a:r>
              <a:rPr lang="en-US" sz="2400" dirty="0"/>
              <a:t>Class I (34%) / 71 Class II (66%)</a:t>
            </a:r>
          </a:p>
          <a:p>
            <a:endParaRPr lang="en-US" sz="2400" dirty="0"/>
          </a:p>
        </p:txBody>
      </p:sp>
      <p:sp>
        <p:nvSpPr>
          <p:cNvPr id="50178" name="WordArt 5"/>
          <p:cNvSpPr>
            <a:spLocks noChangeArrowheads="1" noChangeShapeType="1" noTextEdit="1"/>
          </p:cNvSpPr>
          <p:nvPr/>
        </p:nvSpPr>
        <p:spPr bwMode="auto">
          <a:xfrm>
            <a:off x="1981200" y="457200"/>
            <a:ext cx="51816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Membership Status</a:t>
            </a:r>
          </a:p>
          <a:p>
            <a:pPr algn="ctr"/>
            <a:r>
              <a:rPr lang="en-US" sz="3600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 Year End 2019</a:t>
            </a:r>
          </a:p>
          <a:p>
            <a:pPr algn="ctr"/>
            <a:endParaRPr lang="en-US" sz="3600" kern="10" dirty="0">
              <a:ln w="25400">
                <a:solidFill>
                  <a:schemeClr val="tx1"/>
                </a:solidFill>
                <a:round/>
                <a:headEnd/>
                <a:tailEnd/>
              </a:ln>
              <a:solidFill>
                <a:srgbClr val="969696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Content Placeholder 4"/>
          <p:cNvSpPr>
            <a:spLocks noGrp="1"/>
          </p:cNvSpPr>
          <p:nvPr>
            <p:ph idx="4294967295"/>
          </p:nvPr>
        </p:nvSpPr>
        <p:spPr>
          <a:xfrm>
            <a:off x="1524000" y="1752600"/>
            <a:ext cx="6172200" cy="36576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/>
              <a:t> 	  </a:t>
            </a:r>
            <a:r>
              <a:rPr lang="en-US" sz="2000" dirty="0"/>
              <a:t>(Previous </a:t>
            </a:r>
          </a:p>
          <a:p>
            <a:pPr>
              <a:buFontTx/>
              <a:buNone/>
            </a:pPr>
            <a:r>
              <a:rPr lang="en-US" sz="2000" dirty="0"/>
              <a:t>           Year)</a:t>
            </a:r>
          </a:p>
          <a:p>
            <a:pPr>
              <a:buFontTx/>
              <a:buNone/>
            </a:pPr>
            <a:r>
              <a:rPr lang="en-US" sz="2400" dirty="0"/>
              <a:t>   11  (13)  	Student Pilot Rating </a:t>
            </a:r>
          </a:p>
          <a:p>
            <a:pPr>
              <a:buFontTx/>
              <a:buNone/>
            </a:pPr>
            <a:r>
              <a:rPr lang="en-US" sz="2400" dirty="0"/>
              <a:t>   65  (67)  	Private Pilot Rating</a:t>
            </a:r>
          </a:p>
          <a:p>
            <a:pPr>
              <a:buFontTx/>
              <a:buNone/>
            </a:pPr>
            <a:r>
              <a:rPr lang="en-US" sz="2400" dirty="0"/>
              <a:t>   18  (11)  	Commercial Rating</a:t>
            </a:r>
          </a:p>
          <a:p>
            <a:pPr>
              <a:buFontTx/>
              <a:buNone/>
            </a:pPr>
            <a:r>
              <a:rPr lang="en-US" sz="2400" dirty="0"/>
              <a:t>   12  (13)  	ATP Rating</a:t>
            </a:r>
          </a:p>
          <a:p>
            <a:pPr>
              <a:buFontTx/>
              <a:buNone/>
            </a:pPr>
            <a:r>
              <a:rPr lang="en-US" sz="2400" dirty="0"/>
              <a:t>   38  (34) 	Instrument Rated Pilots</a:t>
            </a:r>
          </a:p>
        </p:txBody>
      </p:sp>
      <p:sp>
        <p:nvSpPr>
          <p:cNvPr id="51202" name="WordArt 4"/>
          <p:cNvSpPr>
            <a:spLocks noChangeArrowheads="1" noChangeShapeType="1" noTextEdit="1"/>
          </p:cNvSpPr>
          <p:nvPr/>
        </p:nvSpPr>
        <p:spPr bwMode="auto">
          <a:xfrm>
            <a:off x="2057400" y="381000"/>
            <a:ext cx="48006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Member Ratings</a:t>
            </a:r>
          </a:p>
          <a:p>
            <a:pPr algn="ctr"/>
            <a:r>
              <a:rPr lang="en-US" sz="4000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End of 2019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WordArt 872"/>
          <p:cNvSpPr>
            <a:spLocks noChangeArrowheads="1" noChangeShapeType="1" noTextEdit="1"/>
          </p:cNvSpPr>
          <p:nvPr/>
        </p:nvSpPr>
        <p:spPr bwMode="auto">
          <a:xfrm>
            <a:off x="1562098" y="457200"/>
            <a:ext cx="60198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20 New Members 2019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734546"/>
              </p:ext>
            </p:extLst>
          </p:nvPr>
        </p:nvGraphicFramePr>
        <p:xfrm>
          <a:off x="2286000" y="963854"/>
          <a:ext cx="4089285" cy="5471105"/>
        </p:xfrm>
        <a:graphic>
          <a:graphicData uri="http://schemas.openxmlformats.org/drawingml/2006/table">
            <a:tbl>
              <a:tblPr/>
              <a:tblGrid>
                <a:gridCol w="107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2317">
                  <a:extLst>
                    <a:ext uri="{9D8B030D-6E8A-4147-A177-3AD203B41FA5}">
                      <a16:colId xmlns:a16="http://schemas.microsoft.com/office/drawing/2014/main" val="1488962545"/>
                    </a:ext>
                  </a:extLst>
                </a:gridCol>
                <a:gridCol w="10528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14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35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charset="0"/>
                        </a:rPr>
                        <a:t>First Name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charset="0"/>
                        </a:rPr>
                        <a:t>Last Name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charset="0"/>
                        </a:rPr>
                        <a:t>Joined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charset="0"/>
                        </a:rPr>
                        <a:t>Class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+mn-cs"/>
                        </a:rPr>
                        <a:t>Benny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+mn-cs"/>
                        </a:rPr>
                        <a:t>Wells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1/8/19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+mn-cs"/>
                        </a:rPr>
                        <a:t>II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+mn-cs"/>
                        </a:rPr>
                        <a:t>Lorena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+mn-cs"/>
                        </a:rPr>
                        <a:t>Correa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1/8/19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+mn-cs"/>
                        </a:rPr>
                        <a:t>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7526927"/>
                  </a:ext>
                </a:extLst>
              </a:tr>
              <a:tr h="262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+mn-cs"/>
                        </a:rPr>
                        <a:t>Sean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+mn-cs"/>
                        </a:rPr>
                        <a:t>Rando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1/8/19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+mn-cs"/>
                        </a:rPr>
                        <a:t>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5209026"/>
                  </a:ext>
                </a:extLst>
              </a:tr>
              <a:tr h="262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+mn-cs"/>
                        </a:rPr>
                        <a:t>Jason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+mn-cs"/>
                        </a:rPr>
                        <a:t>Reisinger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2/11/19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+mn-cs"/>
                        </a:rPr>
                        <a:t>II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6482854"/>
                  </a:ext>
                </a:extLst>
              </a:tr>
              <a:tr h="262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+mn-cs"/>
                        </a:rPr>
                        <a:t>Jim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+mn-cs"/>
                        </a:rPr>
                        <a:t>Reed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2/11/19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+mn-cs"/>
                        </a:rPr>
                        <a:t>II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2644979"/>
                  </a:ext>
                </a:extLst>
              </a:tr>
              <a:tr h="262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+mn-cs"/>
                        </a:rPr>
                        <a:t>Byron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+mn-cs"/>
                        </a:rPr>
                        <a:t>Schmidt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2/11/19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+mn-cs"/>
                        </a:rPr>
                        <a:t>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0476959"/>
                  </a:ext>
                </a:extLst>
              </a:tr>
              <a:tr h="262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+mn-cs"/>
                        </a:rPr>
                        <a:t>John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+mn-cs"/>
                        </a:rPr>
                        <a:t>Barness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2/11/19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+mn-cs"/>
                        </a:rPr>
                        <a:t>II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4327137"/>
                  </a:ext>
                </a:extLst>
              </a:tr>
              <a:tr h="262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+mn-cs"/>
                        </a:rPr>
                        <a:t>Ken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+mn-cs"/>
                        </a:rPr>
                        <a:t>Windley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2/11/19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+mn-cs"/>
                        </a:rPr>
                        <a:t>II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7457542"/>
                  </a:ext>
                </a:extLst>
              </a:tr>
              <a:tr h="262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+mn-cs"/>
                        </a:rPr>
                        <a:t>Rex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+mn-cs"/>
                        </a:rPr>
                        <a:t>Lewis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3/12/2019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+mn-cs"/>
                        </a:rPr>
                        <a:t>II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+mn-cs"/>
                        </a:rPr>
                        <a:t>Jeff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+mn-cs"/>
                        </a:rPr>
                        <a:t>Norris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3/12/2019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+mn-cs"/>
                        </a:rPr>
                        <a:t>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+mn-cs"/>
                        </a:rPr>
                        <a:t>Gaetan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+mn-cs"/>
                        </a:rPr>
                        <a:t>Ertle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4/9/2019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+mn-cs"/>
                        </a:rPr>
                        <a:t>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+mn-cs"/>
                        </a:rPr>
                        <a:t>Chris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+mn-cs"/>
                        </a:rPr>
                        <a:t>Moeness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5/14/2019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+mn-cs"/>
                        </a:rPr>
                        <a:t>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+mn-cs"/>
                        </a:rPr>
                        <a:t>Regis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+mn-cs"/>
                        </a:rPr>
                        <a:t>Deglans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7/9/2019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+mn-cs"/>
                        </a:rPr>
                        <a:t>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+mn-cs"/>
                        </a:rPr>
                        <a:t>Scott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+mn-cs"/>
                        </a:rPr>
                        <a:t>Henscheid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7/9/2019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+mn-cs"/>
                        </a:rPr>
                        <a:t>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2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+mn-cs"/>
                        </a:rPr>
                        <a:t>Daniel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+mn-cs"/>
                        </a:rPr>
                        <a:t>Sigler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8/8/2019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+mn-cs"/>
                        </a:rPr>
                        <a:t>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2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+mn-cs"/>
                        </a:rPr>
                        <a:t>Eric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+mn-cs"/>
                        </a:rPr>
                        <a:t>Bridges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8/13/2019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+mn-cs"/>
                        </a:rPr>
                        <a:t>II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2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+mn-cs"/>
                        </a:rPr>
                        <a:t>Ken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+mn-cs"/>
                        </a:rPr>
                        <a:t>Woller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8/27/2019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+mn-cs"/>
                        </a:rPr>
                        <a:t>II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2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+mn-cs"/>
                        </a:rPr>
                        <a:t>Clay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+mn-cs"/>
                        </a:rPr>
                        <a:t>Conner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8/27/2019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+mn-cs"/>
                        </a:rPr>
                        <a:t>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2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+mn-cs"/>
                        </a:rPr>
                        <a:t>Clay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+mn-cs"/>
                        </a:rPr>
                        <a:t>Grigg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9/10/2019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+mn-cs"/>
                        </a:rPr>
                        <a:t>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2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+mn-cs"/>
                        </a:rPr>
                        <a:t>Clark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+mn-cs"/>
                        </a:rPr>
                        <a:t>Brenisholtz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10/8/2019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+mn-cs"/>
                        </a:rPr>
                        <a:t>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WordArt 2"/>
          <p:cNvSpPr>
            <a:spLocks noChangeArrowheads="1" noChangeShapeType="1" noTextEdit="1"/>
          </p:cNvSpPr>
          <p:nvPr/>
        </p:nvSpPr>
        <p:spPr bwMode="auto">
          <a:xfrm>
            <a:off x="1371600" y="381000"/>
            <a:ext cx="6400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0" cap="none" spc="0" normalizeH="0" baseline="0" noProof="0" dirty="0">
                <a:ln w="2540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96969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18 Members Resigned 2019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0" cap="none" spc="0" normalizeH="0" baseline="0" noProof="0" dirty="0">
              <a:ln w="25400">
                <a:solidFill>
                  <a:srgbClr val="FFFFFF"/>
                </a:solidFill>
                <a:round/>
                <a:headEnd/>
                <a:tailEnd/>
              </a:ln>
              <a:solidFill>
                <a:srgbClr val="96969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7ABFEC4-3618-9146-8F3D-8A414D87FF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588846"/>
              </p:ext>
            </p:extLst>
          </p:nvPr>
        </p:nvGraphicFramePr>
        <p:xfrm>
          <a:off x="2133600" y="990600"/>
          <a:ext cx="4533900" cy="5088965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148896254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0988701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97319149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9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 Name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Last Name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Joined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Resigned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Wyatt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Gibson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5/13/2014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01/11/19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Michael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Hunt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8/14/18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02/25/19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3089070"/>
                  </a:ext>
                </a:extLst>
              </a:tr>
              <a:tr h="268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Cassidy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Brown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11/29/16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02/25/19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2045839"/>
                  </a:ext>
                </a:extLst>
              </a:tr>
              <a:tr h="268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Chris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Anderson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1/12/16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04/24/19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4859073"/>
                  </a:ext>
                </a:extLst>
              </a:tr>
              <a:tr h="268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Chris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Moeness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5/14/2019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06/13/19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1091032"/>
                  </a:ext>
                </a:extLst>
              </a:tr>
              <a:tr h="268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Lucas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Wilhite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1/13/15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06/25/19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6808684"/>
                  </a:ext>
                </a:extLst>
              </a:tr>
              <a:tr h="268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Ken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Windley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5/18/19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07/25/19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John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Larson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1/9/18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08/16/19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Ben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Jantzi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7/12/16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08/18/19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Stephanie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Harrison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12/12/17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08/27/19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Brian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Glenn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8/5/18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08/28/19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Jeff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Vanhoozer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9/9/03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09/17/19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Lan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Smith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5/10/2016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09/19/19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Regis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Ertle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8/26/2018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09/22/19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8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Gaetan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Ertle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4/9/2019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09/22/19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8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Byron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Schmidt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2/11/19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09/25/19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8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Scott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Cagle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12/13/2011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10/25/19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8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Scott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Marshall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9/29/15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12/10/19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0374183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WordArt 4"/>
          <p:cNvSpPr>
            <a:spLocks noChangeArrowheads="1" noChangeShapeType="1" noTextEdit="1"/>
          </p:cNvSpPr>
          <p:nvPr/>
        </p:nvSpPr>
        <p:spPr bwMode="auto">
          <a:xfrm>
            <a:off x="1981200" y="838200"/>
            <a:ext cx="54102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87"/>
              </a:avLst>
            </a:prstTxWarp>
          </a:bodyPr>
          <a:lstStyle/>
          <a:p>
            <a:pPr algn="ctr">
              <a:defRPr/>
            </a:pPr>
            <a:r>
              <a:rPr lang="en-US" sz="2400" b="1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ea typeface="Arial" charset="0"/>
              </a:rPr>
              <a:t> Schedule Master &amp;</a:t>
            </a:r>
          </a:p>
          <a:p>
            <a:pPr algn="ctr">
              <a:defRPr/>
            </a:pPr>
            <a:r>
              <a:rPr lang="en-US" sz="2400" b="1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ea typeface="Arial" charset="0"/>
              </a:rPr>
              <a:t>Webpage Updates</a:t>
            </a:r>
          </a:p>
          <a:p>
            <a:pPr algn="ctr">
              <a:defRPr/>
            </a:pPr>
            <a:endParaRPr lang="en-US" sz="2400" kern="10" dirty="0">
              <a:ln w="25400">
                <a:solidFill>
                  <a:schemeClr val="tx1"/>
                </a:solidFill>
                <a:round/>
                <a:headEnd/>
                <a:tailEnd/>
              </a:ln>
              <a:solidFill>
                <a:srgbClr val="969696"/>
              </a:solidFill>
              <a:ea typeface="Arial" charset="0"/>
            </a:endParaRPr>
          </a:p>
        </p:txBody>
      </p:sp>
      <p:sp>
        <p:nvSpPr>
          <p:cNvPr id="55298" name="Rectangle 6"/>
          <p:cNvSpPr>
            <a:spLocks noChangeArrowheads="1"/>
          </p:cNvSpPr>
          <p:nvPr/>
        </p:nvSpPr>
        <p:spPr bwMode="auto">
          <a:xfrm>
            <a:off x="1066800" y="2743200"/>
            <a:ext cx="7467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dirty="0"/>
              <a:t>Members need to keep email, phone, change of address updated on SM.</a:t>
            </a:r>
          </a:p>
          <a:p>
            <a:endParaRPr lang="en-US" dirty="0"/>
          </a:p>
          <a:p>
            <a:pPr marL="285750" indent="-285750">
              <a:buFont typeface="Wingdings" pitchFamily="2" charset="2"/>
              <a:buChar char="v"/>
            </a:pPr>
            <a:r>
              <a:rPr lang="en-US" dirty="0"/>
              <a:t>Members need to provide copies of updated to drivers licenses, medicals, flight reviews, flight certificates for the club records</a:t>
            </a:r>
          </a:p>
          <a:p>
            <a:endParaRPr lang="en-US" dirty="0"/>
          </a:p>
          <a:p>
            <a:pPr marL="285750" indent="-285750">
              <a:buFont typeface="Wingdings" pitchFamily="2" charset="2"/>
              <a:buChar char="v"/>
            </a:pPr>
            <a:r>
              <a:rPr lang="en-US" dirty="0"/>
              <a:t>Webpage – Aircraft Fleet pdf -POH, Avionics documents, training video’s, other documents in “Index” tab.</a:t>
            </a:r>
          </a:p>
        </p:txBody>
      </p:sp>
    </p:spTree>
    <p:extLst>
      <p:ext uri="{BB962C8B-B14F-4D97-AF65-F5344CB8AC3E}">
        <p14:creationId xmlns:p14="http://schemas.microsoft.com/office/powerpoint/2010/main" val="41200990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ChangeArrowheads="1"/>
          </p:cNvSpPr>
          <p:nvPr/>
        </p:nvSpPr>
        <p:spPr bwMode="auto">
          <a:xfrm>
            <a:off x="838200" y="152400"/>
            <a:ext cx="7467600" cy="1532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 dirty="0"/>
          </a:p>
          <a:p>
            <a:pPr marL="285750" indent="-285750">
              <a:buFont typeface="Wingdings" pitchFamily="2" charset="2"/>
              <a:buChar char="v"/>
            </a:pPr>
            <a:r>
              <a:rPr lang="en-US" dirty="0"/>
              <a:t>Fields have been provided in the “Status” tab of Schedule master to keep track of Day &amp; Night 90 day Currency, and T-Craft attendance 90 day currency.  The dates to be entered are the expiration date.</a:t>
            </a:r>
          </a:p>
          <a:p>
            <a:pPr marL="285750" indent="-285750">
              <a:lnSpc>
                <a:spcPct val="120000"/>
              </a:lnSpc>
              <a:buFontTx/>
              <a:buChar char="•"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B10D38-B2A4-C745-A7D3-E3B2DFA7A7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599" y="1447800"/>
            <a:ext cx="7720169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926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4"/>
          <p:cNvSpPr txBox="1">
            <a:spLocks noChangeArrowheads="1"/>
          </p:cNvSpPr>
          <p:nvPr/>
        </p:nvSpPr>
        <p:spPr bwMode="auto">
          <a:xfrm>
            <a:off x="2362200" y="1095672"/>
            <a:ext cx="35750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(33 Club Events in 2019)</a:t>
            </a:r>
          </a:p>
        </p:txBody>
      </p:sp>
      <p:graphicFrame>
        <p:nvGraphicFramePr>
          <p:cNvPr id="60458" name="Group 42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594913596"/>
              </p:ext>
            </p:extLst>
          </p:nvPr>
        </p:nvGraphicFramePr>
        <p:xfrm>
          <a:off x="2600843" y="1576519"/>
          <a:ext cx="3037957" cy="4290882"/>
        </p:xfrm>
        <a:graphic>
          <a:graphicData uri="http://schemas.openxmlformats.org/drawingml/2006/table">
            <a:tbl>
              <a:tblPr/>
              <a:tblGrid>
                <a:gridCol w="822026">
                  <a:extLst>
                    <a:ext uri="{9D8B030D-6E8A-4147-A177-3AD203B41FA5}">
                      <a16:colId xmlns:a16="http://schemas.microsoft.com/office/drawing/2014/main" val="1842069664"/>
                    </a:ext>
                  </a:extLst>
                </a:gridCol>
                <a:gridCol w="1206873">
                  <a:extLst>
                    <a:ext uri="{9D8B030D-6E8A-4147-A177-3AD203B41FA5}">
                      <a16:colId xmlns:a16="http://schemas.microsoft.com/office/drawing/2014/main" val="1415799452"/>
                    </a:ext>
                  </a:extLst>
                </a:gridCol>
                <a:gridCol w="10090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83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?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?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5100852"/>
                  </a:ext>
                </a:extLst>
              </a:tr>
              <a:tr h="2683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Jim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7870003"/>
                  </a:ext>
                </a:extLst>
              </a:tr>
              <a:tr h="2683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Gérard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Cattin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2204412"/>
                  </a:ext>
                </a:extLst>
              </a:tr>
              <a:tr h="2683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Gordon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Hall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8420240"/>
                  </a:ext>
                </a:extLst>
              </a:tr>
              <a:tr h="2683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Chris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Nebrigich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3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Mike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Bracke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3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Patrick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Charlton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5219929"/>
                  </a:ext>
                </a:extLst>
              </a:tr>
              <a:tr h="2683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Cale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Dobson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3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Kevin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Harvey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Jeff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Adams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4192374"/>
                  </a:ext>
                </a:extLst>
              </a:tr>
              <a:tr h="267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John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Baglien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3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John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Barsness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3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Erickson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59963"/>
                  </a:ext>
                </a:extLst>
              </a:tr>
              <a:tr h="2683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David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Nejely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1177056"/>
                  </a:ext>
                </a:extLst>
              </a:tr>
              <a:tr h="2683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Rando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95467"/>
                  </a:ext>
                </a:extLst>
              </a:tr>
              <a:tr h="2683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Brett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Sipes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0456" name="WordArt 3"/>
          <p:cNvSpPr>
            <a:spLocks noChangeArrowheads="1" noChangeShapeType="1" noTextEdit="1"/>
          </p:cNvSpPr>
          <p:nvPr/>
        </p:nvSpPr>
        <p:spPr bwMode="auto">
          <a:xfrm>
            <a:off x="2133600" y="533400"/>
            <a:ext cx="46672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Top Attendance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3" name="Picture 3" descr="MCj04420490000[1]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77200" y="152400"/>
            <a:ext cx="863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84" name="Picture 4" descr="MCj04420490000[1]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863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85" name="Picture 4" descr="MCj04420490000[1]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4724400"/>
            <a:ext cx="863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86" name="Picture 4" descr="MCj04420490000[1]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77200" y="4724400"/>
            <a:ext cx="863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5CD26C1-6791-B141-B0A7-CA1C2F860733}"/>
              </a:ext>
            </a:extLst>
          </p:cNvPr>
          <p:cNvSpPr/>
          <p:nvPr/>
        </p:nvSpPr>
        <p:spPr>
          <a:xfrm>
            <a:off x="382489" y="2551837"/>
            <a:ext cx="837902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Top Attendance for 2019 </a:t>
            </a:r>
          </a:p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“Bill Howard"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5" name="Picture 98" descr="stupid-button-cutout-trans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2590800"/>
            <a:ext cx="1676400" cy="1676400"/>
          </a:xfrm>
          <a:prstGeom prst="rect">
            <a:avLst/>
          </a:prstGeom>
          <a:solidFill>
            <a:schemeClr val="tx1">
              <a:alpha val="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62466" name="WordArt 5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8077200" cy="5715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scene3d>
              <a:camera prst="legacyPerspectiveFront">
                <a:rot lat="2051998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      Fly Smart, Fly Safe  </a:t>
            </a:r>
          </a:p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    And Have Fun !</a:t>
            </a:r>
          </a:p>
          <a:p>
            <a:pPr algn="ctr"/>
            <a:endParaRPr lang="en-US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  <a:p>
            <a:pPr algn="ctr"/>
            <a:endParaRPr lang="en-US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    AND - Don't forget the mission abort button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WordArt 2"/>
          <p:cNvSpPr>
            <a:spLocks noChangeArrowheads="1" noChangeShapeType="1" noTextEdit="1"/>
          </p:cNvSpPr>
          <p:nvPr/>
        </p:nvSpPr>
        <p:spPr bwMode="auto">
          <a:xfrm>
            <a:off x="1066800" y="1676400"/>
            <a:ext cx="6629400" cy="2590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Maintenance  Director</a:t>
            </a:r>
          </a:p>
          <a:p>
            <a:pPr algn="ctr"/>
            <a:r>
              <a:rPr lang="en-US" sz="4000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Jim Eyre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WordArt 2"/>
          <p:cNvSpPr>
            <a:spLocks noChangeArrowheads="1" noChangeShapeType="1" noTextEdit="1"/>
          </p:cNvSpPr>
          <p:nvPr/>
        </p:nvSpPr>
        <p:spPr bwMode="auto">
          <a:xfrm>
            <a:off x="1447800" y="1447800"/>
            <a:ext cx="6019800" cy="2819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Membership Fee</a:t>
            </a:r>
          </a:p>
          <a:p>
            <a:pPr algn="ctr"/>
            <a:r>
              <a:rPr lang="en-US" sz="4000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 and Aircraft Rate Review</a:t>
            </a:r>
          </a:p>
          <a:p>
            <a:pPr algn="ctr"/>
            <a:r>
              <a:rPr lang="en-US" sz="4000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(February Meeting)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WordArt 5"/>
          <p:cNvSpPr>
            <a:spLocks noChangeArrowheads="1" noChangeShapeType="1" noTextEdit="1"/>
          </p:cNvSpPr>
          <p:nvPr/>
        </p:nvSpPr>
        <p:spPr bwMode="auto">
          <a:xfrm>
            <a:off x="1828800" y="1447800"/>
            <a:ext cx="5257800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Treasurer</a:t>
            </a:r>
          </a:p>
          <a:p>
            <a:pPr algn="ctr"/>
            <a:r>
              <a:rPr lang="en-US" sz="40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Dennis Wheeler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Content Placeholder 4"/>
          <p:cNvSpPr>
            <a:spLocks noGrp="1"/>
          </p:cNvSpPr>
          <p:nvPr>
            <p:ph idx="4294967295"/>
          </p:nvPr>
        </p:nvSpPr>
        <p:spPr>
          <a:xfrm>
            <a:off x="76200" y="37672"/>
            <a:ext cx="7543800" cy="7162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	</a:t>
            </a:r>
            <a:r>
              <a:rPr lang="en-US" sz="2400" u="sng" dirty="0"/>
              <a:t>KEY BANK ACCOUNTS- End of 2019</a:t>
            </a:r>
          </a:p>
          <a:p>
            <a:pPr algn="r" eaLnBrk="1" hangingPunct="1">
              <a:buNone/>
            </a:pPr>
            <a:r>
              <a:rPr lang="en-US" sz="2400" dirty="0"/>
              <a:t>              </a:t>
            </a:r>
            <a:r>
              <a:rPr lang="en-US" sz="2000" dirty="0"/>
              <a:t>Checking:    $ 12,992.15      </a:t>
            </a:r>
          </a:p>
          <a:p>
            <a:pPr algn="r" eaLnBrk="1" hangingPunct="1">
              <a:buNone/>
            </a:pPr>
            <a:r>
              <a:rPr lang="en-US" sz="2000" dirty="0"/>
              <a:t>           Savings  (Engine replace, Member refunds):    $ 48,167.84</a:t>
            </a:r>
          </a:p>
          <a:p>
            <a:pPr algn="r" eaLnBrk="1" hangingPunct="1">
              <a:buNone/>
            </a:pPr>
            <a:r>
              <a:rPr lang="en-US" sz="2000" dirty="0"/>
              <a:t> Savings </a:t>
            </a:r>
            <a:r>
              <a:rPr lang="en-US" sz="1800" dirty="0"/>
              <a:t>(New Aircraft):</a:t>
            </a:r>
            <a:r>
              <a:rPr lang="en-US" sz="2000" dirty="0"/>
              <a:t>  $ 100,055.76</a:t>
            </a:r>
          </a:p>
          <a:p>
            <a:pPr algn="r" eaLnBrk="1" hangingPunct="1">
              <a:buFontTx/>
              <a:buNone/>
            </a:pPr>
            <a:r>
              <a:rPr lang="en-US" sz="2000" dirty="0"/>
              <a:t>	Total Cash:  </a:t>
            </a:r>
            <a:r>
              <a:rPr lang="en-US" sz="2000" u="sng" dirty="0"/>
              <a:t>$ 161,215.75</a:t>
            </a:r>
          </a:p>
          <a:p>
            <a:pPr algn="r" eaLnBrk="1" hangingPunct="1">
              <a:buFontTx/>
              <a:buNone/>
            </a:pPr>
            <a:r>
              <a:rPr lang="en-US" sz="2000" dirty="0"/>
              <a:t>                          	   </a:t>
            </a:r>
            <a:endParaRPr lang="en-US" sz="2000" u="sng" dirty="0"/>
          </a:p>
          <a:p>
            <a:pPr algn="r" eaLnBrk="1" hangingPunct="1">
              <a:buNone/>
            </a:pPr>
            <a:r>
              <a:rPr lang="en-US" sz="2000" dirty="0"/>
              <a:t>			2018:     $ 82,019.50</a:t>
            </a:r>
          </a:p>
          <a:p>
            <a:pPr algn="r" eaLnBrk="1" hangingPunct="1">
              <a:buNone/>
            </a:pPr>
            <a:r>
              <a:rPr lang="en-US" sz="2000" dirty="0"/>
              <a:t>			2017:   $ 234,017.10</a:t>
            </a:r>
          </a:p>
          <a:p>
            <a:pPr algn="ctr" eaLnBrk="1" hangingPunct="1">
              <a:buFontTx/>
              <a:buNone/>
            </a:pPr>
            <a:r>
              <a:rPr lang="en-US" sz="2000" u="sng" dirty="0"/>
              <a:t>Major Purchases</a:t>
            </a:r>
          </a:p>
          <a:p>
            <a:pPr algn="ctr" eaLnBrk="1" hangingPunct="1">
              <a:buFontTx/>
              <a:buNone/>
            </a:pPr>
            <a:r>
              <a:rPr lang="en-US" sz="2000" dirty="0"/>
              <a:t>New engines ½ 64R, ½ 686 deposit: $25,380.66</a:t>
            </a:r>
          </a:p>
          <a:p>
            <a:pPr algn="ctr" eaLnBrk="1" hangingPunct="1">
              <a:buFontTx/>
              <a:buNone/>
            </a:pPr>
            <a:r>
              <a:rPr lang="en-US" sz="2000" dirty="0"/>
              <a:t>New Hanger Project: Loan Balance: $155,314.77</a:t>
            </a:r>
          </a:p>
          <a:p>
            <a:pPr algn="ctr" eaLnBrk="1" hangingPunct="1">
              <a:buFontTx/>
              <a:buNone/>
            </a:pPr>
            <a:r>
              <a:rPr lang="en-US" sz="2000" dirty="0"/>
              <a:t>Monthly Loan Payments $2,207.60</a:t>
            </a:r>
          </a:p>
          <a:p>
            <a:pPr algn="ctr" eaLnBrk="1" hangingPunct="1">
              <a:buFontTx/>
              <a:buNone/>
            </a:pPr>
            <a:endParaRPr lang="en-US" sz="1000" u="sng" dirty="0"/>
          </a:p>
          <a:p>
            <a:pPr algn="ctr" eaLnBrk="1" hangingPunct="1">
              <a:buFontTx/>
              <a:buNone/>
            </a:pPr>
            <a:r>
              <a:rPr lang="en-US" sz="2000" u="sng" dirty="0"/>
              <a:t>Fuel Savings</a:t>
            </a:r>
            <a:r>
              <a:rPr lang="en-US" sz="2000" dirty="0"/>
              <a:t>	</a:t>
            </a:r>
          </a:p>
          <a:p>
            <a:pPr algn="ctr" eaLnBrk="1" hangingPunct="1">
              <a:buFontTx/>
              <a:buNone/>
            </a:pPr>
            <a:r>
              <a:rPr lang="en-US" sz="2000" dirty="0"/>
              <a:t>Currently our cost $4.25   FBO  $4.75</a:t>
            </a:r>
          </a:p>
          <a:p>
            <a:pPr algn="ctr" eaLnBrk="1" hangingPunct="1">
              <a:spcBef>
                <a:spcPct val="10000"/>
              </a:spcBef>
              <a:buFontTx/>
              <a:buNone/>
            </a:pPr>
            <a:r>
              <a:rPr lang="en-US" sz="2000" dirty="0"/>
              <a:t>   Approximately 16,000 Gal purchased from FBO 2019</a:t>
            </a:r>
          </a:p>
          <a:p>
            <a:pPr algn="ctr" eaLnBrk="1" hangingPunct="1">
              <a:spcBef>
                <a:spcPct val="10000"/>
              </a:spcBef>
              <a:buFontTx/>
              <a:buNone/>
            </a:pPr>
            <a:r>
              <a:rPr lang="en-US" sz="2000" dirty="0"/>
              <a:t>$0.50/gal Savings over FBO = $ 8,000</a:t>
            </a:r>
          </a:p>
          <a:p>
            <a:pPr eaLnBrk="1" hangingPunct="1">
              <a:buFontTx/>
              <a:buNone/>
            </a:pPr>
            <a:endParaRPr lang="en-US" sz="2000" dirty="0">
              <a:latin typeface="Arial Black" pitchFamily="34" charset="0"/>
            </a:endParaRPr>
          </a:p>
          <a:p>
            <a:pPr eaLnBrk="1" hangingPunct="1"/>
            <a:endParaRPr lang="en-US" sz="2400" dirty="0"/>
          </a:p>
          <a:p>
            <a:pPr eaLnBrk="1" hangingPunct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744403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WordArt 2"/>
          <p:cNvSpPr>
            <a:spLocks noChangeArrowheads="1" noChangeShapeType="1" noTextEdit="1"/>
          </p:cNvSpPr>
          <p:nvPr/>
        </p:nvSpPr>
        <p:spPr bwMode="auto">
          <a:xfrm>
            <a:off x="1905000" y="1524000"/>
            <a:ext cx="48768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Secretary/Newsletter</a:t>
            </a:r>
          </a:p>
          <a:p>
            <a:pPr algn="ctr"/>
            <a:r>
              <a:rPr lang="en-US" sz="4000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Jim Manley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WordArt 5"/>
          <p:cNvSpPr>
            <a:spLocks noChangeArrowheads="1" noChangeShapeType="1" noTextEdit="1"/>
          </p:cNvSpPr>
          <p:nvPr/>
        </p:nvSpPr>
        <p:spPr bwMode="auto">
          <a:xfrm>
            <a:off x="1981200" y="457200"/>
            <a:ext cx="508635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>
              <a:ln w="25400">
                <a:solidFill>
                  <a:schemeClr val="tx1"/>
                </a:solidFill>
                <a:round/>
                <a:headEnd/>
                <a:tailEnd/>
              </a:ln>
              <a:solidFill>
                <a:srgbClr val="969696"/>
              </a:solidFill>
              <a:latin typeface="Arial"/>
              <a:cs typeface="Arial"/>
            </a:endParaRPr>
          </a:p>
        </p:txBody>
      </p:sp>
      <p:sp>
        <p:nvSpPr>
          <p:cNvPr id="40962" name="Content Placeholder 4"/>
          <p:cNvSpPr>
            <a:spLocks noGrp="1"/>
          </p:cNvSpPr>
          <p:nvPr>
            <p:ph idx="4294967295"/>
          </p:nvPr>
        </p:nvSpPr>
        <p:spPr>
          <a:xfrm>
            <a:off x="609600" y="457200"/>
            <a:ext cx="7924800" cy="685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z="3600" dirty="0"/>
              <a:t>Records</a:t>
            </a:r>
            <a:r>
              <a:rPr lang="en-US" altLang="en-US" sz="2800" dirty="0"/>
              <a:t>	</a:t>
            </a:r>
            <a:endParaRPr lang="en-US" altLang="en-US" sz="1400" dirty="0"/>
          </a:p>
        </p:txBody>
      </p:sp>
      <p:sp>
        <p:nvSpPr>
          <p:cNvPr id="40963" name="TextBox 1"/>
          <p:cNvSpPr txBox="1">
            <a:spLocks noChangeArrowheads="1"/>
          </p:cNvSpPr>
          <p:nvPr/>
        </p:nvSpPr>
        <p:spPr bwMode="auto">
          <a:xfrm>
            <a:off x="1066800" y="1905000"/>
            <a:ext cx="69342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400" dirty="0"/>
              <a:t>  12 Newsletters on T-CRAFT.ORG site</a:t>
            </a:r>
          </a:p>
          <a:p>
            <a:pPr>
              <a:buFontTx/>
              <a:buChar char="•"/>
            </a:pPr>
            <a:endParaRPr lang="en-US" sz="2400" dirty="0"/>
          </a:p>
          <a:p>
            <a:pPr>
              <a:buFontTx/>
              <a:buChar char="•"/>
            </a:pPr>
            <a:r>
              <a:rPr lang="en-US" sz="2400" dirty="0"/>
              <a:t>  Provides detailed minutes of all proceedings.</a:t>
            </a:r>
          </a:p>
          <a:p>
            <a:r>
              <a:rPr lang="en-US" sz="2400" dirty="0"/>
              <a:t>    9 Membership Meetings</a:t>
            </a:r>
          </a:p>
          <a:p>
            <a:r>
              <a:rPr lang="en-US" sz="2400" dirty="0"/>
              <a:t>  14 Board and special board meetings.</a:t>
            </a:r>
          </a:p>
          <a:p>
            <a:r>
              <a:rPr lang="en-US" sz="24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Membership and Board meeting minutes in the file cabinets.  Electronic version available on request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WordArt 5"/>
          <p:cNvSpPr>
            <a:spLocks noChangeArrowheads="1" noChangeShapeType="1" noTextEdit="1"/>
          </p:cNvSpPr>
          <p:nvPr/>
        </p:nvSpPr>
        <p:spPr bwMode="auto">
          <a:xfrm>
            <a:off x="1981200" y="457200"/>
            <a:ext cx="508635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>
              <a:ln w="25400">
                <a:solidFill>
                  <a:schemeClr val="tx1"/>
                </a:solidFill>
                <a:round/>
                <a:headEnd/>
                <a:tailEnd/>
              </a:ln>
              <a:solidFill>
                <a:srgbClr val="969696"/>
              </a:solidFill>
              <a:latin typeface="Arial"/>
              <a:cs typeface="Arial"/>
            </a:endParaRPr>
          </a:p>
        </p:txBody>
      </p:sp>
      <p:sp>
        <p:nvSpPr>
          <p:cNvPr id="40962" name="Content Placeholder 4"/>
          <p:cNvSpPr>
            <a:spLocks noGrp="1"/>
          </p:cNvSpPr>
          <p:nvPr>
            <p:ph idx="4294967295"/>
          </p:nvPr>
        </p:nvSpPr>
        <p:spPr>
          <a:xfrm>
            <a:off x="609600" y="457200"/>
            <a:ext cx="7924800" cy="685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z="3600" dirty="0"/>
              <a:t>Contributions</a:t>
            </a:r>
            <a:r>
              <a:rPr lang="en-US" altLang="en-US" sz="2800" dirty="0"/>
              <a:t>	</a:t>
            </a:r>
            <a:endParaRPr lang="en-US" altLang="en-US" sz="1400" dirty="0"/>
          </a:p>
        </p:txBody>
      </p:sp>
      <p:sp>
        <p:nvSpPr>
          <p:cNvPr id="40963" name="TextBox 1"/>
          <p:cNvSpPr txBox="1">
            <a:spLocks noChangeArrowheads="1"/>
          </p:cNvSpPr>
          <p:nvPr/>
        </p:nvSpPr>
        <p:spPr bwMode="auto">
          <a:xfrm>
            <a:off x="1981200" y="1847413"/>
            <a:ext cx="6934200" cy="3163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  Always looking for newsletter input</a:t>
            </a:r>
          </a:p>
          <a:p>
            <a:pPr lvl="1">
              <a:lnSpc>
                <a:spcPct val="150000"/>
              </a:lnSpc>
              <a:buFontTx/>
              <a:buChar char="•"/>
            </a:pPr>
            <a:r>
              <a:rPr lang="en-US" sz="2400" dirty="0"/>
              <a:t>Article ideas</a:t>
            </a:r>
          </a:p>
          <a:p>
            <a:pPr lvl="1">
              <a:lnSpc>
                <a:spcPct val="150000"/>
              </a:lnSpc>
              <a:buFontTx/>
              <a:buChar char="•"/>
            </a:pPr>
            <a:r>
              <a:rPr lang="en-US" sz="2400" dirty="0"/>
              <a:t>Interesting destinations</a:t>
            </a:r>
          </a:p>
          <a:p>
            <a:pPr lvl="1">
              <a:lnSpc>
                <a:spcPct val="150000"/>
              </a:lnSpc>
              <a:buFontTx/>
              <a:buChar char="•"/>
            </a:pPr>
            <a:r>
              <a:rPr lang="en-US" sz="2400" dirty="0"/>
              <a:t>Flight experiences</a:t>
            </a:r>
          </a:p>
          <a:p>
            <a:pPr lvl="1">
              <a:lnSpc>
                <a:spcPct val="150000"/>
              </a:lnSpc>
              <a:buFontTx/>
              <a:buChar char="•"/>
            </a:pPr>
            <a:r>
              <a:rPr lang="en-US" sz="2400" dirty="0"/>
              <a:t>Lessons learned</a:t>
            </a:r>
          </a:p>
          <a:p>
            <a:pPr lvl="1">
              <a:lnSpc>
                <a:spcPct val="150000"/>
              </a:lnSpc>
              <a:buFontTx/>
              <a:buChar char="•"/>
            </a:pPr>
            <a:r>
              <a:rPr lang="en-US" sz="2400" dirty="0"/>
              <a:t>Photos</a:t>
            </a:r>
          </a:p>
        </p:txBody>
      </p:sp>
    </p:spTree>
    <p:extLst>
      <p:ext uri="{BB962C8B-B14F-4D97-AF65-F5344CB8AC3E}">
        <p14:creationId xmlns:p14="http://schemas.microsoft.com/office/powerpoint/2010/main" val="8865824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WordArt 2"/>
          <p:cNvSpPr>
            <a:spLocks noChangeArrowheads="1" noChangeShapeType="1" noTextEdit="1"/>
          </p:cNvSpPr>
          <p:nvPr/>
        </p:nvSpPr>
        <p:spPr bwMode="auto">
          <a:xfrm>
            <a:off x="1676400" y="1143000"/>
            <a:ext cx="6248400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Billing Director</a:t>
            </a:r>
          </a:p>
          <a:p>
            <a:pPr algn="ctr"/>
            <a:r>
              <a:rPr lang="en-US" sz="4000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Reggie Sellers</a:t>
            </a:r>
          </a:p>
        </p:txBody>
      </p:sp>
      <p:sp>
        <p:nvSpPr>
          <p:cNvPr id="41986" name="Text Box 3"/>
          <p:cNvSpPr txBox="1">
            <a:spLocks noChangeArrowheads="1"/>
          </p:cNvSpPr>
          <p:nvPr/>
        </p:nvSpPr>
        <p:spPr bwMode="auto">
          <a:xfrm>
            <a:off x="1066800" y="3733801"/>
            <a:ext cx="7315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2019 T-Craft Billing</a:t>
            </a:r>
            <a:endParaRPr lang="en-US" sz="3200" dirty="0"/>
          </a:p>
          <a:p>
            <a:pPr algn="ctr"/>
            <a:r>
              <a:rPr lang="en-US" sz="2400" dirty="0"/>
              <a:t>From 12/26/18 through 12/25/19</a:t>
            </a:r>
          </a:p>
        </p:txBody>
      </p:sp>
    </p:spTree>
    <p:extLst>
      <p:ext uri="{BB962C8B-B14F-4D97-AF65-F5344CB8AC3E}">
        <p14:creationId xmlns:p14="http://schemas.microsoft.com/office/powerpoint/2010/main" val="4100544429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Flow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2_Flow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Flow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3_Flow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1_Apex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59888</TotalTime>
  <Words>1322</Words>
  <Application>Microsoft Macintosh PowerPoint</Application>
  <PresentationFormat>On-screen Show (4:3)</PresentationFormat>
  <Paragraphs>482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29</vt:i4>
      </vt:variant>
    </vt:vector>
  </HeadingPairs>
  <TitlesOfParts>
    <vt:vector size="46" baseType="lpstr">
      <vt:lpstr>Arial</vt:lpstr>
      <vt:lpstr>Arial Black</vt:lpstr>
      <vt:lpstr>Calibri</vt:lpstr>
      <vt:lpstr>Constantia</vt:lpstr>
      <vt:lpstr>Impact</vt:lpstr>
      <vt:lpstr>Lucida Sans</vt:lpstr>
      <vt:lpstr>Lucida Sans Unicode</vt:lpstr>
      <vt:lpstr>Times New Roman</vt:lpstr>
      <vt:lpstr>Verdana</vt:lpstr>
      <vt:lpstr>Wingdings</vt:lpstr>
      <vt:lpstr>Wingdings 2</vt:lpstr>
      <vt:lpstr>Wingdings 3</vt:lpstr>
      <vt:lpstr>Mountain Top</vt:lpstr>
      <vt:lpstr>2_Flow</vt:lpstr>
      <vt:lpstr>3_Flow</vt:lpstr>
      <vt:lpstr>1_Apex</vt:lpstr>
      <vt:lpstr>1_Concourse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2019 Monthly Income from Billing (Dues, Must Fly, New Member Fees, Tax, Flight Hrs, Hanger Rental &amp; Misc)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T-Craft Annual Report 2014</dc:title>
  <dc:creator>Jim Hudson</dc:creator>
  <cp:lastModifiedBy>jim hudson</cp:lastModifiedBy>
  <cp:revision>723</cp:revision>
  <cp:lastPrinted>2020-01-24T01:22:04Z</cp:lastPrinted>
  <dcterms:created xsi:type="dcterms:W3CDTF">2009-01-12T23:28:30Z</dcterms:created>
  <dcterms:modified xsi:type="dcterms:W3CDTF">2020-01-28T22:31:20Z</dcterms:modified>
</cp:coreProperties>
</file>