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1"/>
  </p:sldMasterIdLst>
  <p:notesMasterIdLst>
    <p:notesMasterId r:id="rId68"/>
  </p:notesMasterIdLst>
  <p:handoutMasterIdLst>
    <p:handoutMasterId r:id="rId69"/>
  </p:handoutMasterIdLst>
  <p:sldIdLst>
    <p:sldId id="337" r:id="rId2"/>
    <p:sldId id="394" r:id="rId3"/>
    <p:sldId id="492" r:id="rId4"/>
    <p:sldId id="452" r:id="rId5"/>
    <p:sldId id="383" r:id="rId6"/>
    <p:sldId id="453" r:id="rId7"/>
    <p:sldId id="497" r:id="rId8"/>
    <p:sldId id="547" r:id="rId9"/>
    <p:sldId id="500" r:id="rId10"/>
    <p:sldId id="525" r:id="rId11"/>
    <p:sldId id="526" r:id="rId12"/>
    <p:sldId id="485" r:id="rId13"/>
    <p:sldId id="487" r:id="rId14"/>
    <p:sldId id="529" r:id="rId15"/>
    <p:sldId id="530" r:id="rId16"/>
    <p:sldId id="433" r:id="rId17"/>
    <p:sldId id="449" r:id="rId18"/>
    <p:sldId id="491" r:id="rId19"/>
    <p:sldId id="482" r:id="rId20"/>
    <p:sldId id="523" r:id="rId21"/>
    <p:sldId id="524" r:id="rId22"/>
    <p:sldId id="368" r:id="rId23"/>
    <p:sldId id="299" r:id="rId24"/>
    <p:sldId id="279" r:id="rId25"/>
    <p:sldId id="292" r:id="rId26"/>
    <p:sldId id="293" r:id="rId27"/>
    <p:sldId id="284" r:id="rId28"/>
    <p:sldId id="294" r:id="rId29"/>
    <p:sldId id="295" r:id="rId30"/>
    <p:sldId id="296" r:id="rId31"/>
    <p:sldId id="298" r:id="rId32"/>
    <p:sldId id="300" r:id="rId33"/>
    <p:sldId id="297" r:id="rId34"/>
    <p:sldId id="425" r:id="rId35"/>
    <p:sldId id="412" r:id="rId36"/>
    <p:sldId id="415" r:id="rId37"/>
    <p:sldId id="494" r:id="rId38"/>
    <p:sldId id="481" r:id="rId39"/>
    <p:sldId id="472" r:id="rId40"/>
    <p:sldId id="473" r:id="rId41"/>
    <p:sldId id="501" r:id="rId42"/>
    <p:sldId id="502" r:id="rId43"/>
    <p:sldId id="454" r:id="rId44"/>
    <p:sldId id="490" r:id="rId45"/>
    <p:sldId id="545" r:id="rId46"/>
    <p:sldId id="546" r:id="rId47"/>
    <p:sldId id="504" r:id="rId48"/>
    <p:sldId id="544" r:id="rId49"/>
    <p:sldId id="541" r:id="rId50"/>
    <p:sldId id="542" r:id="rId51"/>
    <p:sldId id="543" r:id="rId52"/>
    <p:sldId id="540" r:id="rId53"/>
    <p:sldId id="506" r:id="rId54"/>
    <p:sldId id="511" r:id="rId55"/>
    <p:sldId id="510" r:id="rId56"/>
    <p:sldId id="509" r:id="rId57"/>
    <p:sldId id="508" r:id="rId58"/>
    <p:sldId id="516" r:id="rId59"/>
    <p:sldId id="515" r:id="rId60"/>
    <p:sldId id="534" r:id="rId61"/>
    <p:sldId id="532" r:id="rId62"/>
    <p:sldId id="533" r:id="rId63"/>
    <p:sldId id="531" r:id="rId64"/>
    <p:sldId id="512" r:id="rId65"/>
    <p:sldId id="539" r:id="rId66"/>
    <p:sldId id="341" r:id="rId67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99"/>
    <a:srgbClr val="EAEAEA"/>
    <a:srgbClr val="FF3300"/>
    <a:srgbClr val="1F0858"/>
    <a:srgbClr val="33375F"/>
    <a:srgbClr val="535A9B"/>
    <a:srgbClr val="232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 autoAdjust="0"/>
    <p:restoredTop sz="95918" autoAdjust="0"/>
  </p:normalViewPr>
  <p:slideViewPr>
    <p:cSldViewPr>
      <p:cViewPr varScale="1">
        <p:scale>
          <a:sx n="123" d="100"/>
          <a:sy n="123" d="100"/>
        </p:scale>
        <p:origin x="17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fld id="{2BCFE2FE-DD47-4F6B-8B7B-B3C38EB2A531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" charset="0"/>
              </a:defRPr>
            </a:lvl1pPr>
          </a:lstStyle>
          <a:p>
            <a:pPr>
              <a:defRPr/>
            </a:pPr>
            <a:fld id="{F61B0B4C-742B-42AE-AF85-209B6A2639B2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fld id="{04C395C9-2C25-46A5-87D9-CF6ECC4352F4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3263"/>
            <a:ext cx="467995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8025" y="4448175"/>
            <a:ext cx="566102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94763"/>
            <a:ext cx="30670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08438" y="8894763"/>
            <a:ext cx="30670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300">
                <a:latin typeface="Calibri" charset="0"/>
                <a:ea typeface="Arial" charset="0"/>
              </a:defRPr>
            </a:lvl1pPr>
          </a:lstStyle>
          <a:p>
            <a:pPr>
              <a:defRPr/>
            </a:pPr>
            <a:fld id="{95684541-70A8-4FB4-9399-4DBFF9C5F198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84541-70A8-4FB4-9399-4DBFF9C5F198}" type="slidenum">
              <a:rPr kumimoji="0" lang="en-US" altLang="x-non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1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4541-70A8-4FB4-9399-4DBFF9C5F198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8013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4541-70A8-4FB4-9399-4DBFF9C5F198}" type="slidenum">
              <a:rPr lang="en-US" altLang="x-none" smtClean="0"/>
              <a:pPr>
                <a:defRPr/>
              </a:pPr>
              <a:t>54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0071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4541-70A8-4FB4-9399-4DBFF9C5F198}" type="slidenum">
              <a:rPr lang="en-US" altLang="x-none" smtClean="0"/>
              <a:pPr>
                <a:defRPr/>
              </a:pPr>
              <a:t>66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76097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</p:spPr>
        <p:txBody>
          <a:bodyPr/>
          <a:lstStyle/>
          <a:p>
            <a:pPr eaLnBrk="0" hangingPunct="0">
              <a:defRPr/>
            </a:pPr>
            <a:endParaRPr lang="en-US" dirty="0">
              <a:ea typeface="Arial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</p:grpSp>
      <p:sp>
        <p:nvSpPr>
          <p:cNvPr id="27240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240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48F69-256B-4244-9A61-DF96C1C35576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5075-0168-4BEE-A7BA-FA1D793A9D3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93C0E-F043-4D9A-AA07-7ACA3195A818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D2E8C-AE5D-4197-A24B-373A6FB7B499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77ADD-397D-4F7C-9397-B4E986625A4E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2A669-2E13-4320-981B-7B0CF9FF23EB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B361-8ED8-40D7-889C-0489EC7E5F6B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D60B7-1EE1-498B-BA61-97EB8333C245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EC25F-63BF-48EE-86F8-BA0A50754CB8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6566A-2EA5-47F5-84C7-4383EADA500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E64EA-8A8F-4149-AB3B-0A4E66D2BB81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C654D-DDEC-4F72-A60E-5AA4830BDB40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ED1E8-CEF0-4992-8347-2DBEBB29F092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4182-3B14-4E6A-9297-009F3992E542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23072-CD22-40DD-B935-8F37D62C3140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87E25-89DF-4364-AAED-D609B7A20D5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9DD07-CC44-41BD-87FE-BD079F021EAF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330A5-3058-47D6-8D47-E917E626A8C7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5020-EDA1-4815-AB32-99D7402D317E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1BB6E-6EC1-4446-A8E3-D739227D98A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36EF-82C9-4D7B-BF9F-4121A7B9C6C9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F1226-75AD-4D96-A03D-54409F4066F3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92997-4F0B-4FA8-A142-04D98902570D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48270-7BBD-4B0F-8495-4DA3C47E67F0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CB2E6-7725-46DC-8316-F1ECE3E84B0D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A6687-0A33-435E-A3C5-1E84F7A16ECD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7136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</p:spPr>
        <p:txBody>
          <a:bodyPr/>
          <a:lstStyle/>
          <a:p>
            <a:pPr eaLnBrk="0" hangingPunct="0">
              <a:defRPr/>
            </a:pPr>
            <a:endParaRPr lang="en-US" dirty="0">
              <a:ea typeface="Arial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7136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ea typeface="Arial" charset="0"/>
                </a:endParaRPr>
              </a:p>
            </p:txBody>
          </p:sp>
        </p:grpSp>
        <p:sp>
          <p:nvSpPr>
            <p:cNvPr id="27137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ea typeface="Arial" charset="0"/>
              </a:endParaRPr>
            </a:p>
          </p:txBody>
        </p:sp>
      </p:grpSp>
      <p:sp>
        <p:nvSpPr>
          <p:cNvPr id="27138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138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defRPr>
            </a:lvl1pPr>
          </a:lstStyle>
          <a:p>
            <a:pPr>
              <a:defRPr/>
            </a:pPr>
            <a:fld id="{B3BB94C6-3397-448F-9BC9-44F4C78C5C5E}" type="datetimeFigureOut">
              <a:rPr lang="en-US" altLang="x-none"/>
              <a:pPr>
                <a:defRPr/>
              </a:pPr>
              <a:t>1/24/23</a:t>
            </a:fld>
            <a:endParaRPr lang="en-US" altLang="x-none" dirty="0"/>
          </a:p>
        </p:txBody>
      </p:sp>
      <p:sp>
        <p:nvSpPr>
          <p:cNvPr id="27138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27138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defRPr>
            </a:lvl1pPr>
          </a:lstStyle>
          <a:p>
            <a:pPr>
              <a:defRPr/>
            </a:pPr>
            <a:fld id="{7CE182A8-28C2-429A-A3FD-B47A7FAFEC46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68" r:id="rId2"/>
    <p:sldLayoutId id="2147484067" r:id="rId3"/>
    <p:sldLayoutId id="2147484066" r:id="rId4"/>
    <p:sldLayoutId id="2147484065" r:id="rId5"/>
    <p:sldLayoutId id="2147484064" r:id="rId6"/>
    <p:sldLayoutId id="2147484063" r:id="rId7"/>
    <p:sldLayoutId id="2147484062" r:id="rId8"/>
    <p:sldLayoutId id="2147484061" r:id="rId9"/>
    <p:sldLayoutId id="2147484060" r:id="rId10"/>
    <p:sldLayoutId id="2147484059" r:id="rId11"/>
    <p:sldLayoutId id="2147484058" r:id="rId12"/>
    <p:sldLayoutId id="21474840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xxxxx@t-craft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WordArt 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731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T-Craft Aero Club</a:t>
            </a:r>
          </a:p>
        </p:txBody>
      </p:sp>
      <p:sp>
        <p:nvSpPr>
          <p:cNvPr id="29698" name="WordArt 6"/>
          <p:cNvSpPr>
            <a:spLocks noChangeArrowheads="1" noChangeShapeType="1" noTextEdit="1"/>
          </p:cNvSpPr>
          <p:nvPr/>
        </p:nvSpPr>
        <p:spPr bwMode="auto">
          <a:xfrm>
            <a:off x="2286000" y="1905000"/>
            <a:ext cx="4724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Annual Report</a:t>
            </a:r>
          </a:p>
        </p:txBody>
      </p:sp>
      <p:sp>
        <p:nvSpPr>
          <p:cNvPr id="29699" name="WordArt 8"/>
          <p:cNvSpPr>
            <a:spLocks noChangeArrowheads="1" noChangeShapeType="1" noTextEdit="1"/>
          </p:cNvSpPr>
          <p:nvPr/>
        </p:nvSpPr>
        <p:spPr bwMode="auto">
          <a:xfrm>
            <a:off x="3581400" y="2832842"/>
            <a:ext cx="2514600" cy="12819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6662" dir="2100000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2022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6662" dir="2100000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700" name="WordArt 9"/>
          <p:cNvSpPr>
            <a:spLocks noChangeArrowheads="1" noChangeShapeType="1" noTextEdit="1"/>
          </p:cNvSpPr>
          <p:nvPr/>
        </p:nvSpPr>
        <p:spPr bwMode="auto">
          <a:xfrm>
            <a:off x="1447800" y="4495800"/>
            <a:ext cx="655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3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"Putting Wings On Your Dreams"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WordArt 2"/>
          <p:cNvSpPr>
            <a:spLocks noChangeArrowheads="1" noChangeShapeType="1" noTextEdit="1"/>
          </p:cNvSpPr>
          <p:nvPr/>
        </p:nvSpPr>
        <p:spPr bwMode="auto">
          <a:xfrm>
            <a:off x="1676400" y="1143000"/>
            <a:ext cx="62484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Billing Director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Reggie Sellers</a:t>
            </a: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066800" y="373380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2022 T-Craft Billing</a:t>
            </a:r>
            <a:endParaRPr lang="en-US" sz="3200" dirty="0"/>
          </a:p>
          <a:p>
            <a:pPr algn="ctr"/>
            <a:r>
              <a:rPr lang="en-US" sz="2400" dirty="0"/>
              <a:t>From 12/26/2021 through 12/25/2022</a:t>
            </a:r>
          </a:p>
        </p:txBody>
      </p:sp>
    </p:spTree>
    <p:extLst>
      <p:ext uri="{BB962C8B-B14F-4D97-AF65-F5344CB8AC3E}">
        <p14:creationId xmlns:p14="http://schemas.microsoft.com/office/powerpoint/2010/main" val="312542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1143000" y="533400"/>
            <a:ext cx="701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Flight Log System</a:t>
            </a: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381000" y="1447800"/>
            <a:ext cx="41148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Benefits</a:t>
            </a:r>
          </a:p>
          <a:p>
            <a:pPr algn="ctr"/>
            <a:endParaRPr lang="en-US" dirty="0"/>
          </a:p>
          <a:p>
            <a:r>
              <a:rPr lang="en-US" sz="2400" dirty="0"/>
              <a:t>-Billing Accuracy</a:t>
            </a:r>
          </a:p>
          <a:p>
            <a:r>
              <a:rPr lang="en-US" sz="2400" dirty="0"/>
              <a:t>-Continuing Improvements</a:t>
            </a:r>
          </a:p>
          <a:p>
            <a:r>
              <a:rPr lang="en-US" sz="2400" dirty="0"/>
              <a:t>-Paperless</a:t>
            </a:r>
          </a:p>
          <a:p>
            <a:r>
              <a:rPr lang="en-US" sz="2400" dirty="0"/>
              <a:t>-Users Can Review to 2010</a:t>
            </a:r>
          </a:p>
          <a:p>
            <a:r>
              <a:rPr lang="en-US" sz="2400" dirty="0"/>
              <a:t>-Multiple Monthly Reports</a:t>
            </a:r>
          </a:p>
          <a:p>
            <a:r>
              <a:rPr lang="en-US" sz="2400" dirty="0"/>
              <a:t>-Remote Maintenance Notification</a:t>
            </a:r>
          </a:p>
          <a:p>
            <a:endParaRPr lang="en-US" dirty="0"/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4419600" y="1447800"/>
            <a:ext cx="457200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Logging Helps </a:t>
            </a:r>
          </a:p>
          <a:p>
            <a:pPr algn="ctr"/>
            <a:endParaRPr lang="en-US" dirty="0"/>
          </a:p>
          <a:p>
            <a:r>
              <a:rPr lang="en-US" sz="2400" dirty="0"/>
              <a:t>-Log </a:t>
            </a:r>
            <a:r>
              <a:rPr lang="en-US" sz="2400" b="1" u="sng" dirty="0"/>
              <a:t>Before</a:t>
            </a:r>
            <a:r>
              <a:rPr lang="en-US" sz="2400" dirty="0"/>
              <a:t> and After Flights </a:t>
            </a:r>
          </a:p>
          <a:p>
            <a:r>
              <a:rPr lang="en-US" sz="2400" dirty="0"/>
              <a:t>-Enter Hobbs and Tach Time</a:t>
            </a:r>
          </a:p>
          <a:p>
            <a:r>
              <a:rPr lang="en-US" sz="2400" dirty="0"/>
              <a:t>-Enter Fuel and Oil Information</a:t>
            </a:r>
          </a:p>
          <a:p>
            <a:r>
              <a:rPr lang="en-US" sz="2400" dirty="0"/>
              <a:t>-Enter </a:t>
            </a:r>
            <a:r>
              <a:rPr lang="en-US" sz="2400" b="1" u="sng" dirty="0"/>
              <a:t>Specific</a:t>
            </a:r>
            <a:r>
              <a:rPr lang="en-US" sz="2400" dirty="0"/>
              <a:t> Destination  </a:t>
            </a:r>
          </a:p>
          <a:p>
            <a:r>
              <a:rPr lang="en-US" sz="2400" dirty="0"/>
              <a:t>-Report Issues to 208-861-6274</a:t>
            </a:r>
          </a:p>
          <a:p>
            <a:r>
              <a:rPr lang="en-US" sz="2400" b="1" dirty="0"/>
              <a:t>-</a:t>
            </a:r>
            <a:r>
              <a:rPr lang="en-US" sz="2400" b="1" u="sng" dirty="0"/>
              <a:t>Please Read Preface Letters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90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48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2022 Hours and Dollars Billed</a:t>
            </a:r>
          </a:p>
        </p:txBody>
      </p:sp>
      <p:graphicFrame>
        <p:nvGraphicFramePr>
          <p:cNvPr id="31834" name="Group 90"/>
          <p:cNvGraphicFramePr>
            <a:graphicFrameLocks noGrp="1"/>
          </p:cNvGraphicFramePr>
          <p:nvPr>
            <p:ph idx="4294967295"/>
          </p:nvPr>
        </p:nvGraphicFramePr>
        <p:xfrm>
          <a:off x="1295400" y="1143000"/>
          <a:ext cx="6583680" cy="4890650"/>
        </p:xfrm>
        <a:graphic>
          <a:graphicData uri="http://schemas.openxmlformats.org/drawingml/2006/table">
            <a:tbl>
              <a:tblPr/>
              <a:tblGrid>
                <a:gridCol w="1912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6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Aircraft</a:t>
                      </a:r>
                      <a:endParaRPr kumimoji="0" lang="en-US" altLang="x-none" sz="24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Hours Flown</a:t>
                      </a:r>
                      <a:endParaRPr kumimoji="0" lang="en-US" altLang="x-none" sz="24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Dollars Billed</a:t>
                      </a:r>
                      <a:endParaRPr kumimoji="0" lang="en-US" altLang="x-none" sz="2400" b="0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charset="0"/>
                        <a:ea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4464R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559.0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51,519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9989E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288.5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42,635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13686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463.2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42,185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7593S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203.7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30,322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1293F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232.5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24,677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121M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151.0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22,799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67375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253.5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19,735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2022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2,151.4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233,871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927901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2021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1,973.8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186,540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1,841.0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152,313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4076" name="Text Box 353"/>
          <p:cNvSpPr txBox="1">
            <a:spLocks noChangeArrowheads="1"/>
          </p:cNvSpPr>
          <p:nvPr/>
        </p:nvSpPr>
        <p:spPr bwMode="auto">
          <a:xfrm>
            <a:off x="2895600" y="1371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152400" y="0"/>
            <a:ext cx="8991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	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Total Flight Dollars Billed  			186,540        233,871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Minimum Use it or Lose it			  34,943           41,652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Monthly Dues			   		103,649        103,496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Membership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(New Members and upgrades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   	  16,900           15,800                                        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Member Late Fees and Finance Charges      	        661                691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Hangar Rent (Ended 9/22)                           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	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18,445           14,966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Monthly Board Credit                             	 -14,865         -14,735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Oil Change Credits 		   	  	    -1,170           -2,461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Board Approved Credits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(Sponsorship,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misc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          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-1,118           -1,062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            </a:t>
            </a:r>
          </a:p>
          <a:p>
            <a:endParaRPr lang="en-US" sz="2400" dirty="0"/>
          </a:p>
          <a:p>
            <a:r>
              <a:rPr lang="en-US" sz="2400" dirty="0"/>
              <a:t>                             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7161"/>
            <a:ext cx="8229600" cy="990600"/>
          </a:xfrm>
        </p:spPr>
        <p:txBody>
          <a:bodyPr/>
          <a:lstStyle/>
          <a:p>
            <a:r>
              <a:rPr lang="en-US" sz="2600" b="1" dirty="0"/>
              <a:t>NOTEWORTHY INCOME and CREDITS</a:t>
            </a:r>
          </a:p>
        </p:txBody>
      </p:sp>
    </p:spTree>
    <p:extLst>
      <p:ext uri="{BB962C8B-B14F-4D97-AF65-F5344CB8AC3E}">
        <p14:creationId xmlns:p14="http://schemas.microsoft.com/office/powerpoint/2010/main" val="277364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88" name="Group 72"/>
          <p:cNvGraphicFramePr>
            <a:graphicFrameLocks noGrp="1"/>
          </p:cNvGraphicFramePr>
          <p:nvPr/>
        </p:nvGraphicFramePr>
        <p:xfrm>
          <a:off x="2209800" y="1295400"/>
          <a:ext cx="4876800" cy="4572000"/>
        </p:xfrm>
        <a:graphic>
          <a:graphicData uri="http://schemas.openxmlformats.org/drawingml/2006/table">
            <a:tbl>
              <a:tblPr/>
              <a:tblGrid>
                <a:gridCol w="66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2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?     ?    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 Harris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Michael Lloyd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Gerard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Cattin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Slay Windham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Joe Rowley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Daniel Sigler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Ted Chester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Chris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Nebrigich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John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Szanto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7151" name="WordArt 48"/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7315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Top Ten Flyers 2022 - Hours Flown</a:t>
            </a:r>
          </a:p>
        </p:txBody>
      </p:sp>
    </p:spTree>
    <p:extLst>
      <p:ext uri="{BB962C8B-B14F-4D97-AF65-F5344CB8AC3E}">
        <p14:creationId xmlns:p14="http://schemas.microsoft.com/office/powerpoint/2010/main" val="9515309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D8786D-563E-584A-A45F-0485934AA261}"/>
              </a:ext>
            </a:extLst>
          </p:cNvPr>
          <p:cNvSpPr/>
          <p:nvPr/>
        </p:nvSpPr>
        <p:spPr>
          <a:xfrm>
            <a:off x="1427615" y="2286000"/>
            <a:ext cx="62887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Top Flyer for 2022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David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Nejely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807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2"/>
          <p:cNvSpPr>
            <a:spLocks noChangeArrowheads="1" noChangeShapeType="1" noTextEdit="1"/>
          </p:cNvSpPr>
          <p:nvPr/>
        </p:nvSpPr>
        <p:spPr bwMode="auto">
          <a:xfrm>
            <a:off x="1905000" y="1524000"/>
            <a:ext cx="4876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Secretary/Newsletter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Jim Manley</a:t>
            </a:r>
          </a:p>
        </p:txBody>
      </p:sp>
    </p:spTree>
    <p:extLst>
      <p:ext uri="{BB962C8B-B14F-4D97-AF65-F5344CB8AC3E}">
        <p14:creationId xmlns:p14="http://schemas.microsoft.com/office/powerpoint/2010/main" val="119622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Records</a:t>
            </a:r>
            <a:r>
              <a:rPr lang="en-US" altLang="en-US" sz="2800"/>
              <a:t>	</a:t>
            </a:r>
            <a:endParaRPr lang="en-US" altLang="en-US" sz="140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946439" y="1371600"/>
            <a:ext cx="75533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12 Newsletters on T-CRAFT.ORG site</a:t>
            </a:r>
          </a:p>
          <a:p>
            <a:pPr>
              <a:buFontTx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Provided detailed minutes of all proceedings.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9 Membership Meetings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15 Board and special board meetings.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Membership and Board meeting minutes in the file cabinets.  Electronic version available on request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Photos of Garden Valley Fly-In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Photos of May and September Plane Washes</a:t>
            </a:r>
          </a:p>
        </p:txBody>
      </p:sp>
    </p:spTree>
    <p:extLst>
      <p:ext uri="{BB962C8B-B14F-4D97-AF65-F5344CB8AC3E}">
        <p14:creationId xmlns:p14="http://schemas.microsoft.com/office/powerpoint/2010/main" val="402937128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Contributions</a:t>
            </a:r>
            <a:r>
              <a:rPr lang="en-US" altLang="en-US" sz="2800"/>
              <a:t>	</a:t>
            </a:r>
            <a:endParaRPr lang="en-US" altLang="en-US" sz="140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981200" y="1847413"/>
            <a:ext cx="6934200" cy="317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Always looking for newsletter input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Article ideas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Interesting destinations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Flight experiences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Lessons learned </a:t>
            </a:r>
          </a:p>
          <a:p>
            <a:pPr marL="914400"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Photos</a:t>
            </a:r>
          </a:p>
        </p:txBody>
      </p:sp>
    </p:spTree>
    <p:extLst>
      <p:ext uri="{BB962C8B-B14F-4D97-AF65-F5344CB8AC3E}">
        <p14:creationId xmlns:p14="http://schemas.microsoft.com/office/powerpoint/2010/main" val="52246953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WordArt 2"/>
          <p:cNvSpPr>
            <a:spLocks noChangeArrowheads="1" noChangeShapeType="1" noTextEdit="1"/>
          </p:cNvSpPr>
          <p:nvPr/>
        </p:nvSpPr>
        <p:spPr bwMode="auto">
          <a:xfrm>
            <a:off x="1485900" y="1371600"/>
            <a:ext cx="6172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Director of Hanger &amp; Safety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David Thomas</a:t>
            </a:r>
          </a:p>
        </p:txBody>
      </p:sp>
    </p:spTree>
    <p:extLst>
      <p:ext uri="{BB962C8B-B14F-4D97-AF65-F5344CB8AC3E}">
        <p14:creationId xmlns:p14="http://schemas.microsoft.com/office/powerpoint/2010/main" val="397949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WordArt 2"/>
          <p:cNvSpPr>
            <a:spLocks noChangeArrowheads="1" noChangeShapeType="1" noTextEdit="1"/>
          </p:cNvSpPr>
          <p:nvPr/>
        </p:nvSpPr>
        <p:spPr bwMode="auto">
          <a:xfrm>
            <a:off x="1981200" y="2209800"/>
            <a:ext cx="546735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President </a:t>
            </a:r>
          </a:p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Ivan </a:t>
            </a:r>
            <a:r>
              <a:rPr lang="en-US" sz="4000" kern="10" dirty="0" err="1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Sudac</a:t>
            </a:r>
            <a:endParaRPr lang="en-US" sz="4000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  <a:p>
            <a:pPr algn="ctr"/>
            <a:endParaRPr lang="en-US" sz="4000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 dirty="0"/>
              <a:t>Hangar Activities</a:t>
            </a:r>
            <a:r>
              <a:rPr lang="en-US" altLang="en-US" sz="2800" dirty="0"/>
              <a:t>	</a:t>
            </a:r>
            <a:endParaRPr lang="en-US" altLang="en-US" sz="1400" dirty="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057275" y="1600200"/>
            <a:ext cx="6934200" cy="427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 Eyre Monument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New Front Door &amp; Lock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New Mini Split Heat Pump in Office</a:t>
            </a:r>
          </a:p>
          <a:p>
            <a:pPr lvl="1"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Continued LED Lamp Install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Deployment (Approx 90% Complete).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(3) new circuits added for aircraft preheat.</a:t>
            </a:r>
          </a:p>
          <a:p>
            <a:pPr lvl="1"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New camera system installed</a:t>
            </a:r>
          </a:p>
          <a:p>
            <a:pPr lvl="1"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Remote control of aircraft heat installed.</a:t>
            </a:r>
          </a:p>
          <a:p>
            <a:pPr lvl="1">
              <a:lnSpc>
                <a:spcPct val="150000"/>
              </a:lnSpc>
              <a:buFontTx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511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0863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  <p:sp>
        <p:nvSpPr>
          <p:cNvPr id="40962" name="Content Placeholder 4"/>
          <p:cNvSpPr>
            <a:spLocks noGrp="1"/>
          </p:cNvSpPr>
          <p:nvPr>
            <p:ph idx="4294967295"/>
          </p:nvPr>
        </p:nvSpPr>
        <p:spPr>
          <a:xfrm>
            <a:off x="609600" y="457200"/>
            <a:ext cx="7924800" cy="685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Safety Activities</a:t>
            </a:r>
            <a:r>
              <a:rPr lang="en-US" altLang="en-US" sz="2800"/>
              <a:t>	</a:t>
            </a:r>
            <a:endParaRPr lang="en-US" altLang="en-US" sz="1400"/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1219200" y="1752600"/>
            <a:ext cx="6934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4/09/2022: IDT Safety Standdown</a:t>
            </a: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4/26/2022: Backcountry Seminar by Jim Hudson.</a:t>
            </a: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5/17/2022: Plane Wash</a:t>
            </a: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8/30/2022: Round table safety meeting with   	members regarding accident in Lewiston, ID.</a:t>
            </a: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9/26/2022: Plane Wash</a:t>
            </a:r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11/17/2022: Boise Tower Tour</a:t>
            </a:r>
          </a:p>
        </p:txBody>
      </p:sp>
    </p:spTree>
    <p:extLst>
      <p:ext uri="{BB962C8B-B14F-4D97-AF65-F5344CB8AC3E}">
        <p14:creationId xmlns:p14="http://schemas.microsoft.com/office/powerpoint/2010/main" val="32265014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WordArt 2"/>
          <p:cNvSpPr>
            <a:spLocks noChangeArrowheads="1" noChangeShapeType="1" noTextEdit="1"/>
          </p:cNvSpPr>
          <p:nvPr/>
        </p:nvSpPr>
        <p:spPr bwMode="auto">
          <a:xfrm>
            <a:off x="1447800" y="1752600"/>
            <a:ext cx="5867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Maintenance  Director</a:t>
            </a:r>
          </a:p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Len Erickson</a:t>
            </a:r>
          </a:p>
        </p:txBody>
      </p:sp>
    </p:spTree>
    <p:extLst>
      <p:ext uri="{BB962C8B-B14F-4D97-AF65-F5344CB8AC3E}">
        <p14:creationId xmlns:p14="http://schemas.microsoft.com/office/powerpoint/2010/main" val="456097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47924"/>
            <a:ext cx="934720" cy="798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98" y="953390"/>
            <a:ext cx="3768746" cy="4130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085" y="2286001"/>
            <a:ext cx="4824813" cy="36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8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7285" y="762000"/>
            <a:ext cx="37622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/>
              <a:t>Maintenance 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9" y="1600200"/>
            <a:ext cx="6166058" cy="4110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304800"/>
            <a:ext cx="727727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8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417" y="381000"/>
            <a:ext cx="727727" cy="621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0227" y="914400"/>
            <a:ext cx="7159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Engine and Prop overhaul table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2F0EE18-817B-0862-9911-72EBB999B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395300"/>
              </p:ext>
            </p:extLst>
          </p:nvPr>
        </p:nvGraphicFramePr>
        <p:xfrm>
          <a:off x="0" y="1536388"/>
          <a:ext cx="9143995" cy="3645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626">
                  <a:extLst>
                    <a:ext uri="{9D8B030D-6E8A-4147-A177-3AD203B41FA5}">
                      <a16:colId xmlns:a16="http://schemas.microsoft.com/office/drawing/2014/main" val="2996563121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173194680"/>
                    </a:ext>
                  </a:extLst>
                </a:gridCol>
                <a:gridCol w="455776">
                  <a:extLst>
                    <a:ext uri="{9D8B030D-6E8A-4147-A177-3AD203B41FA5}">
                      <a16:colId xmlns:a16="http://schemas.microsoft.com/office/drawing/2014/main" val="3399558633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4210275227"/>
                    </a:ext>
                  </a:extLst>
                </a:gridCol>
                <a:gridCol w="598205">
                  <a:extLst>
                    <a:ext uri="{9D8B030D-6E8A-4147-A177-3AD203B41FA5}">
                      <a16:colId xmlns:a16="http://schemas.microsoft.com/office/drawing/2014/main" val="2528735702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489263614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3152599467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1708410143"/>
                    </a:ext>
                  </a:extLst>
                </a:gridCol>
                <a:gridCol w="408299">
                  <a:extLst>
                    <a:ext uri="{9D8B030D-6E8A-4147-A177-3AD203B41FA5}">
                      <a16:colId xmlns:a16="http://schemas.microsoft.com/office/drawing/2014/main" val="3549975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4221249476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1369568440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1566759102"/>
                    </a:ext>
                  </a:extLst>
                </a:gridCol>
                <a:gridCol w="550728">
                  <a:extLst>
                    <a:ext uri="{9D8B030D-6E8A-4147-A177-3AD203B41FA5}">
                      <a16:colId xmlns:a16="http://schemas.microsoft.com/office/drawing/2014/main" val="2490233641"/>
                    </a:ext>
                  </a:extLst>
                </a:gridCol>
                <a:gridCol w="550728">
                  <a:extLst>
                    <a:ext uri="{9D8B030D-6E8A-4147-A177-3AD203B41FA5}">
                      <a16:colId xmlns:a16="http://schemas.microsoft.com/office/drawing/2014/main" val="1247271385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3953887221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223237834"/>
                    </a:ext>
                  </a:extLst>
                </a:gridCol>
                <a:gridCol w="512747">
                  <a:extLst>
                    <a:ext uri="{9D8B030D-6E8A-4147-A177-3AD203B41FA5}">
                      <a16:colId xmlns:a16="http://schemas.microsoft.com/office/drawing/2014/main" val="3780112008"/>
                    </a:ext>
                  </a:extLst>
                </a:gridCol>
                <a:gridCol w="505626">
                  <a:extLst>
                    <a:ext uri="{9D8B030D-6E8A-4147-A177-3AD203B41FA5}">
                      <a16:colId xmlns:a16="http://schemas.microsoft.com/office/drawing/2014/main" val="487193765"/>
                    </a:ext>
                  </a:extLst>
                </a:gridCol>
              </a:tblGrid>
              <a:tr h="21323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Aircraft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Engine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Prop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050136"/>
                  </a:ext>
                </a:extLst>
              </a:tr>
              <a:tr h="507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Aircraft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Type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Year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TTAF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Engine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Eng. Yr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Mfg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HP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TBO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SMOH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Est hrs to TBO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Est OH Date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Forecast Eng OH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PSO   Hours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TBO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Est OH YR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Forecast Prop OH cost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Annual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2038250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39068324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67375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C-152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11452.9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O-235-L2C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Lycom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2307.5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92.5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34,863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2295.9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1,040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Feb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1635959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02725029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13686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C172M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15553.8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O-320-E2D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Lycom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997.5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1002.5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40,884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4632.8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1,000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Apr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4834635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01466657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4464R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C172M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9921.4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O-320-E2D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Lycom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1420.2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579.8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38,657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4840.4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1,000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Jan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8244474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7068417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1293F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C172N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3342.1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O-360-A4M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Lycom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1981.9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33,449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2018.1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1,040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Jan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3449969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0162130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7593S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C-182Q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5851.9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O-470-U-13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Cont.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644.8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1355.2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65,451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645.9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5,969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99898696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0033276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9989E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C-182P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6128.4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O-470-U-S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Cont.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646.0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854.0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53,636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2142.4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4,155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Jun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8544681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248658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121M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C-182Q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4692.7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O-470-U-13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Cont.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288.5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1711.6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75,738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953.7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 $   5,843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Jan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8460887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68015399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Hours Based on Tachometer - as of 1/2/2023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Dates are based on 2022 flying rates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4106812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Engine/Prop $$ does not include R&amp;R or Shippng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4% per year escallation is assumed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4362628"/>
                  </a:ext>
                </a:extLst>
              </a:tr>
              <a:tr h="16246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Prop $$ assumes Overhauled prop and prop governor on 182's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Assumes engines &amp; props are run to TBO + 200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732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836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314450"/>
            <a:ext cx="6447501" cy="58752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Squawks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500" y="1130200"/>
            <a:ext cx="727727" cy="621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8E2160-D089-3299-03DB-929EDFD9A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1" y="2028824"/>
            <a:ext cx="8651726" cy="324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31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828" y="995547"/>
            <a:ext cx="6005823" cy="49708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Oil Usage 2021 &amp;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2737" y="1492633"/>
            <a:ext cx="347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(Based on Hobbs Readings)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1707" y="4918032"/>
            <a:ext cx="619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Does not consider Oil Changes or amount of oil below full @ OC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Some aircraft may be more sensitive to “over-Filling”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533400"/>
            <a:ext cx="727727" cy="621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E09D1F-C684-E70C-BF0B-DBDAA978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68" y="1877698"/>
            <a:ext cx="5867400" cy="29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18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80855"/>
            <a:ext cx="6447501" cy="54906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2022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627" y="1828800"/>
            <a:ext cx="7517926" cy="3735814"/>
          </a:xfrm>
        </p:spPr>
        <p:txBody>
          <a:bodyPr/>
          <a:lstStyle/>
          <a:p>
            <a:r>
              <a:rPr lang="en-US" sz="2000" dirty="0"/>
              <a:t>Oil Filter shortage</a:t>
            </a:r>
          </a:p>
          <a:p>
            <a:pPr lvl="1"/>
            <a:r>
              <a:rPr lang="en-US" sz="2000" dirty="0"/>
              <a:t>3+ month deliveries</a:t>
            </a:r>
          </a:p>
          <a:p>
            <a:pPr lvl="1"/>
            <a:r>
              <a:rPr lang="en-US" sz="2000" dirty="0"/>
              <a:t>Had to purchase several on e-bay @ extreme prices</a:t>
            </a:r>
          </a:p>
          <a:p>
            <a:pPr lvl="1"/>
            <a:r>
              <a:rPr lang="en-US" sz="2000" dirty="0"/>
              <a:t>Shortage continues, 110 day deliveries.</a:t>
            </a:r>
          </a:p>
          <a:p>
            <a:r>
              <a:rPr lang="en-US" sz="2000" dirty="0"/>
              <a:t>Short term oil shortage</a:t>
            </a:r>
          </a:p>
          <a:p>
            <a:r>
              <a:rPr lang="en-US" sz="2000" dirty="0"/>
              <a:t>Trying to fill the shoes of a highly respected and experienced Person</a:t>
            </a:r>
          </a:p>
          <a:p>
            <a:pPr lvl="1"/>
            <a:r>
              <a:rPr lang="en-US" sz="2000" dirty="0"/>
              <a:t>I have come to respect infinitely more the job that our friend Jim did as DOM.</a:t>
            </a:r>
          </a:p>
          <a:p>
            <a:r>
              <a:rPr lang="en-US" sz="2000" dirty="0"/>
              <a:t>Transition to a new Maintenance team, Aero-Services to Return To Service (RTS)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533400"/>
            <a:ext cx="727727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64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314450"/>
            <a:ext cx="7188199" cy="52983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2022 (&amp; earlier)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958535"/>
            <a:ext cx="6447501" cy="2910580"/>
          </a:xfrm>
        </p:spPr>
        <p:txBody>
          <a:bodyPr/>
          <a:lstStyle/>
          <a:p>
            <a:r>
              <a:rPr lang="en-US" sz="2000" dirty="0"/>
              <a:t>Successful Transition as DOM (At least I think so ).</a:t>
            </a:r>
          </a:p>
          <a:p>
            <a:r>
              <a:rPr lang="en-US" sz="2000" dirty="0"/>
              <a:t>KASA controlled heaters </a:t>
            </a:r>
          </a:p>
          <a:p>
            <a:r>
              <a:rPr lang="en-US" sz="2000" dirty="0"/>
              <a:t>Transition to G-5’s and the elimination of the vacuum pumps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500" y="1130200"/>
            <a:ext cx="727727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WordArt 2"/>
          <p:cNvSpPr>
            <a:spLocks noChangeArrowheads="1" noChangeShapeType="1" noTextEdit="1"/>
          </p:cNvSpPr>
          <p:nvPr/>
        </p:nvSpPr>
        <p:spPr bwMode="auto">
          <a:xfrm>
            <a:off x="1295400" y="1600200"/>
            <a:ext cx="61722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Fee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and Aircraft Rate Review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kern="10" dirty="0">
              <a:ln w="25400">
                <a:solidFill>
                  <a:srgbClr val="FFFFFF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865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8267"/>
            <a:ext cx="6447501" cy="52343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716418"/>
          </a:xfrm>
        </p:spPr>
        <p:txBody>
          <a:bodyPr>
            <a:noAutofit/>
          </a:bodyPr>
          <a:lstStyle/>
          <a:p>
            <a:r>
              <a:rPr lang="en-US" sz="1800" dirty="0"/>
              <a:t>Provide the safest aircraft for the membership to fly</a:t>
            </a:r>
          </a:p>
          <a:p>
            <a:r>
              <a:rPr lang="en-US" sz="1800" dirty="0"/>
              <a:t>Minimize the time aircraft are not available to the membership to fly.</a:t>
            </a:r>
          </a:p>
          <a:p>
            <a:pPr lvl="1"/>
            <a:r>
              <a:rPr lang="en-US" sz="1800" dirty="0"/>
              <a:t>Schedule annuals in the off season</a:t>
            </a:r>
          </a:p>
          <a:p>
            <a:pPr lvl="1"/>
            <a:r>
              <a:rPr lang="en-US" sz="1800" dirty="0"/>
              <a:t>Fit oil changes and 100 </a:t>
            </a:r>
            <a:r>
              <a:rPr lang="en-US" sz="1800" dirty="0" err="1"/>
              <a:t>hr</a:t>
            </a:r>
            <a:r>
              <a:rPr lang="en-US" sz="1800" dirty="0"/>
              <a:t> inspections into the schedule</a:t>
            </a:r>
          </a:p>
          <a:p>
            <a:r>
              <a:rPr lang="en-US" sz="1800" dirty="0"/>
              <a:t>Continue to improve availability and reliability by economically upgrading components.  (e.g. magnetos with electronic ignitions for one mag. Note that magnetos continue to be a reliability issue industry wide as well as for T-Craft)</a:t>
            </a:r>
          </a:p>
          <a:p>
            <a:r>
              <a:rPr lang="en-US" sz="1800" dirty="0"/>
              <a:t>Work to keep costs down.</a:t>
            </a:r>
          </a:p>
          <a:p>
            <a:pPr lvl="1"/>
            <a:r>
              <a:rPr lang="en-US" sz="1800" dirty="0"/>
              <a:t>Alternative suppliers (using PMA / certified components).</a:t>
            </a:r>
          </a:p>
          <a:p>
            <a:pPr lvl="1"/>
            <a:r>
              <a:rPr lang="en-US" sz="1800" dirty="0"/>
              <a:t>Use membership to help with not critical items.</a:t>
            </a:r>
          </a:p>
          <a:p>
            <a:r>
              <a:rPr lang="en-US" sz="1800" dirty="0"/>
              <a:t>We don’t always get the low priority items repaired immediately, however we put them on a to-do list and track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336" y="282441"/>
            <a:ext cx="727727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3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33" y="1023893"/>
            <a:ext cx="2002120" cy="2669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647" y="1023892"/>
            <a:ext cx="2002120" cy="2669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563" y="1023892"/>
            <a:ext cx="2002119" cy="2669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667" y="369338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89E Baggage door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2117" y="3719021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89E oil filler FO(d)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0560" y="3719021"/>
            <a:ext cx="24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375 LR Cylinder Baffle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500" y="1130200"/>
            <a:ext cx="727727" cy="621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32" y="3996020"/>
            <a:ext cx="1484321" cy="19790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44252" y="4901548"/>
            <a:ext cx="200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64R Overhead light panel</a:t>
            </a:r>
          </a:p>
        </p:txBody>
      </p:sp>
    </p:spTree>
    <p:extLst>
      <p:ext uri="{BB962C8B-B14F-4D97-AF65-F5344CB8AC3E}">
        <p14:creationId xmlns:p14="http://schemas.microsoft.com/office/powerpoint/2010/main" val="2770448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69825" y="733308"/>
            <a:ext cx="3004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981200"/>
            <a:ext cx="6048607" cy="372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500" y="1130200"/>
            <a:ext cx="727727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4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130200"/>
            <a:ext cx="3254954" cy="4476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500" y="1130200"/>
            <a:ext cx="727727" cy="6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WordArt 2"/>
          <p:cNvSpPr>
            <a:spLocks noChangeArrowheads="1" noChangeShapeType="1" noTextEdit="1"/>
          </p:cNvSpPr>
          <p:nvPr/>
        </p:nvSpPr>
        <p:spPr bwMode="auto">
          <a:xfrm>
            <a:off x="990600" y="1524000"/>
            <a:ext cx="68580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Director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Jim Hudson</a:t>
            </a:r>
          </a:p>
          <a:p>
            <a:pPr algn="ctr"/>
            <a:endParaRPr lang="en-US" sz="40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Content Placeholder 4"/>
          <p:cNvSpPr>
            <a:spLocks noGrp="1"/>
          </p:cNvSpPr>
          <p:nvPr>
            <p:ph idx="4294967295"/>
          </p:nvPr>
        </p:nvSpPr>
        <p:spPr>
          <a:xfrm>
            <a:off x="914400" y="1752600"/>
            <a:ext cx="8001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120 	Members: </a:t>
            </a:r>
            <a:r>
              <a:rPr lang="en-US" sz="2000" dirty="0"/>
              <a:t>(104/18, 105/17,105/16, 83/15, 60/14)</a:t>
            </a:r>
          </a:p>
          <a:p>
            <a:pPr>
              <a:buFontTx/>
              <a:buNone/>
            </a:pPr>
            <a:r>
              <a:rPr lang="en-US" sz="2400" dirty="0"/>
              <a:t>   26    Wait list: </a:t>
            </a:r>
            <a:r>
              <a:rPr lang="en-US" sz="2000" dirty="0"/>
              <a:t>(34 last year) </a:t>
            </a:r>
          </a:p>
          <a:p>
            <a:pPr>
              <a:buFontTx/>
              <a:buNone/>
            </a:pPr>
            <a:r>
              <a:rPr lang="en-US" sz="2400" dirty="0"/>
              <a:t>   14 	New members: </a:t>
            </a:r>
            <a:r>
              <a:rPr lang="en-US" sz="2000" dirty="0"/>
              <a:t>(avg 18 last 5 years)</a:t>
            </a:r>
          </a:p>
          <a:p>
            <a:pPr>
              <a:buClr>
                <a:srgbClr val="E3E3FF"/>
              </a:buClr>
              <a:buNone/>
            </a:pPr>
            <a:r>
              <a:rPr lang="en-US" sz="2400" dirty="0"/>
              <a:t>   13 	Resigned: </a:t>
            </a:r>
            <a:r>
              <a:rPr lang="en-US" sz="2000" dirty="0"/>
              <a:t>(avg 18 last 5 years)</a:t>
            </a:r>
          </a:p>
          <a:p>
            <a:pPr>
              <a:buFontTx/>
              <a:buNone/>
            </a:pPr>
            <a:r>
              <a:rPr lang="en-US" sz="2400" dirty="0"/>
              <a:t>   22 	Suspended: </a:t>
            </a:r>
            <a:r>
              <a:rPr lang="en-US" sz="2000" dirty="0"/>
              <a:t>(18%) and/or Inactive (11)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800" dirty="0"/>
              <a:t>   39 </a:t>
            </a:r>
            <a:r>
              <a:rPr lang="en-US" sz="2400" dirty="0"/>
              <a:t>Class I (32%) / 81 Class II (68%)</a:t>
            </a:r>
          </a:p>
          <a:p>
            <a:endParaRPr lang="en-US" sz="2400" dirty="0"/>
          </a:p>
        </p:txBody>
      </p:sp>
      <p:sp>
        <p:nvSpPr>
          <p:cNvPr id="50178" name="WordArt 5"/>
          <p:cNvSpPr>
            <a:spLocks noChangeArrowheads="1" noChangeShapeType="1" noTextEdit="1"/>
          </p:cNvSpPr>
          <p:nvPr/>
        </p:nvSpPr>
        <p:spPr bwMode="auto">
          <a:xfrm>
            <a:off x="1981200" y="457200"/>
            <a:ext cx="5181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Status</a:t>
            </a:r>
          </a:p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Year End 2022</a:t>
            </a:r>
          </a:p>
          <a:p>
            <a:pPr algn="ctr"/>
            <a:endParaRPr lang="en-US" sz="3600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ontent Placeholder 4"/>
          <p:cNvSpPr>
            <a:spLocks noGrp="1"/>
          </p:cNvSpPr>
          <p:nvPr>
            <p:ph idx="4294967295"/>
          </p:nvPr>
        </p:nvSpPr>
        <p:spPr>
          <a:xfrm>
            <a:off x="1524000" y="1752600"/>
            <a:ext cx="6172200" cy="36576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/>
              <a:t> 	  </a:t>
            </a:r>
            <a:r>
              <a:rPr lang="en-US" sz="2000" dirty="0"/>
              <a:t>(Previous </a:t>
            </a:r>
          </a:p>
          <a:p>
            <a:pPr>
              <a:buFontTx/>
              <a:buNone/>
            </a:pPr>
            <a:r>
              <a:rPr lang="en-US" sz="2000" dirty="0"/>
              <a:t>           Year)</a:t>
            </a:r>
          </a:p>
          <a:p>
            <a:pPr>
              <a:buFontTx/>
              <a:buNone/>
            </a:pPr>
            <a:r>
              <a:rPr lang="en-US" sz="2400" dirty="0"/>
              <a:t>   13  (12)  	Student Pilot Rating </a:t>
            </a:r>
          </a:p>
          <a:p>
            <a:pPr>
              <a:buFontTx/>
              <a:buNone/>
            </a:pPr>
            <a:r>
              <a:rPr lang="en-US" sz="2400" dirty="0"/>
              <a:t>   66  (69)  	Private Pilot Rating</a:t>
            </a:r>
          </a:p>
          <a:p>
            <a:pPr>
              <a:buFontTx/>
              <a:buNone/>
            </a:pPr>
            <a:r>
              <a:rPr lang="en-US" sz="2400" dirty="0"/>
              <a:t>   29  (28)  	Commercial Rating</a:t>
            </a:r>
          </a:p>
          <a:p>
            <a:pPr>
              <a:buFontTx/>
              <a:buNone/>
            </a:pPr>
            <a:r>
              <a:rPr lang="en-US" sz="2400" dirty="0"/>
              <a:t>   12  (11)  	ATP Rating</a:t>
            </a:r>
          </a:p>
          <a:p>
            <a:pPr>
              <a:buFontTx/>
              <a:buNone/>
            </a:pPr>
            <a:r>
              <a:rPr lang="en-US" sz="2400" dirty="0"/>
              <a:t>   49  (47) 	Instrument Rated Pilots</a:t>
            </a:r>
          </a:p>
        </p:txBody>
      </p:sp>
      <p:sp>
        <p:nvSpPr>
          <p:cNvPr id="51202" name="WordArt 4"/>
          <p:cNvSpPr>
            <a:spLocks noChangeArrowheads="1" noChangeShapeType="1" noTextEdit="1"/>
          </p:cNvSpPr>
          <p:nvPr/>
        </p:nvSpPr>
        <p:spPr bwMode="auto">
          <a:xfrm>
            <a:off x="2057400" y="381000"/>
            <a:ext cx="4800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 Ratings</a:t>
            </a:r>
          </a:p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End of 2022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872"/>
          <p:cNvSpPr>
            <a:spLocks noChangeArrowheads="1" noChangeShapeType="1" noTextEdit="1"/>
          </p:cNvSpPr>
          <p:nvPr/>
        </p:nvSpPr>
        <p:spPr bwMode="auto">
          <a:xfrm>
            <a:off x="1562098" y="457200"/>
            <a:ext cx="601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14 New Members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A9DCA-98F8-C497-C07E-AB09FC2AA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37847"/>
            <a:ext cx="3733800" cy="48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9584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WordArt 2"/>
          <p:cNvSpPr>
            <a:spLocks noChangeArrowheads="1" noChangeShapeType="1" noTextEdit="1"/>
          </p:cNvSpPr>
          <p:nvPr/>
        </p:nvSpPr>
        <p:spPr bwMode="auto">
          <a:xfrm>
            <a:off x="1371600" y="381000"/>
            <a:ext cx="6400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0" normalizeH="0" baseline="0" noProof="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Members Resigned 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0" cap="none" spc="0" normalizeH="0" baseline="0" noProof="0" dirty="0">
              <a:ln w="25400">
                <a:solidFill>
                  <a:srgbClr val="FFFFFF"/>
                </a:solidFill>
                <a:round/>
                <a:headEnd/>
                <a:tailEnd/>
              </a:ln>
              <a:solidFill>
                <a:srgbClr val="96969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DAD76-7464-BDCF-19E5-DC780F365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3352800" cy="4693920"/>
          </a:xfrm>
          <a:prstGeom prst="rect">
            <a:avLst/>
          </a:prstGeom>
        </p:spPr>
      </p:pic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29A1B8F0-4D61-912F-10A1-222FCFCEF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04" y="1143001"/>
            <a:ext cx="2311529" cy="1828800"/>
          </a:xfrm>
          <a:prstGeom prst="rect">
            <a:avLst/>
          </a:prstGeom>
        </p:spPr>
      </p:pic>
      <p:pic>
        <p:nvPicPr>
          <p:cNvPr id="8" name="Picture 7" descr="A person with the eyes closed&#10;&#10;Description automatically generated with low confidence">
            <a:extLst>
              <a:ext uri="{FF2B5EF4-FFF2-40B4-BE49-F238E27FC236}">
                <a16:creationId xmlns:a16="http://schemas.microsoft.com/office/drawing/2014/main" id="{812E6A95-A363-4F75-6FCE-90527F26B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03" y="2971800"/>
            <a:ext cx="231699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7418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/>
          <p:cNvSpPr>
            <a:spLocks noChangeArrowheads="1" noChangeShapeType="1" noTextEdit="1"/>
          </p:cNvSpPr>
          <p:nvPr/>
        </p:nvSpPr>
        <p:spPr bwMode="auto">
          <a:xfrm>
            <a:off x="1866900" y="457200"/>
            <a:ext cx="5410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7"/>
              </a:avLst>
            </a:prstTxWarp>
          </a:bodyPr>
          <a:lstStyle/>
          <a:p>
            <a:pPr algn="ctr">
              <a:defRPr/>
            </a:pPr>
            <a:r>
              <a:rPr lang="en-US" sz="2400" b="1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ea typeface="Arial" charset="0"/>
              </a:rPr>
              <a:t> Schedule Master &amp;</a:t>
            </a:r>
          </a:p>
          <a:p>
            <a:pPr algn="ctr">
              <a:defRPr/>
            </a:pPr>
            <a:r>
              <a:rPr lang="en-US" sz="2400" b="1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ea typeface="Arial" charset="0"/>
              </a:rPr>
              <a:t>Webpage Updates</a:t>
            </a:r>
          </a:p>
          <a:p>
            <a:pPr algn="ctr">
              <a:defRPr/>
            </a:pPr>
            <a:endParaRPr lang="en-US" sz="24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ea typeface="Arial" charset="0"/>
            </a:endParaRPr>
          </a:p>
        </p:txBody>
      </p:sp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457200" y="2046475"/>
            <a:ext cx="80010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dirty="0"/>
              <a:t>Members need to keep email, phone, change of address updated.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dirty="0"/>
              <a:t>Members need to provide copies of updated to driver licenses, medicals, flight reviews, flight certificates for the club records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dirty="0"/>
              <a:t>Webpage – Aircraft Fleet pdf -POH, Avionics documents, training video’s, other documents in Resources/ “Index” tab or ”Presentations”.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dirty="0"/>
              <a:t>Continued Webpage improvements by Scott </a:t>
            </a:r>
            <a:r>
              <a:rPr lang="en-US" dirty="0" err="1"/>
              <a:t>Henscheid</a:t>
            </a:r>
            <a:r>
              <a:rPr lang="en-US" dirty="0"/>
              <a:t>  - THANKS Scott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dirty="0"/>
              <a:t>Board public emails changed to </a:t>
            </a:r>
            <a:r>
              <a:rPr lang="en-US" dirty="0">
                <a:hlinkClick r:id="rId2"/>
              </a:rPr>
              <a:t>xxxxx@t-craft.org</a:t>
            </a:r>
            <a:r>
              <a:rPr lang="en-US" dirty="0"/>
              <a:t> and phone numbers removed from our public webpage. (Can look up on </a:t>
            </a:r>
            <a:r>
              <a:rPr lang="en-US" dirty="0" err="1"/>
              <a:t>Scheduelmaster</a:t>
            </a:r>
            <a:r>
              <a:rPr lang="en-US" dirty="0"/>
              <a:t>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dirty="0"/>
              <a:t>Club club member AME’s:  Dr. Mark Turner and Dr. Jon Miller.</a:t>
            </a:r>
          </a:p>
        </p:txBody>
      </p:sp>
    </p:spTree>
    <p:extLst>
      <p:ext uri="{BB962C8B-B14F-4D97-AF65-F5344CB8AC3E}">
        <p14:creationId xmlns:p14="http://schemas.microsoft.com/office/powerpoint/2010/main" val="412009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WordArt 3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45148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 Dues </a:t>
            </a:r>
          </a:p>
        </p:txBody>
      </p:sp>
      <p:sp>
        <p:nvSpPr>
          <p:cNvPr id="9" name="Text Box 1163">
            <a:extLst>
              <a:ext uri="{FF2B5EF4-FFF2-40B4-BE49-F238E27FC236}">
                <a16:creationId xmlns:a16="http://schemas.microsoft.com/office/drawing/2014/main" id="{2229FD69-A180-3942-B264-011D858FA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838" y="799583"/>
            <a:ext cx="6100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Copies of club P&amp; L Statement are available upon request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04F10-464E-4D43-5980-028162664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544"/>
            <a:ext cx="8454189" cy="48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2395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838200" y="152400"/>
            <a:ext cx="7467600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  <a:p>
            <a:pPr marL="285750" indent="-285750">
              <a:buFont typeface="Wingdings" pitchFamily="2" charset="2"/>
              <a:buChar char="v"/>
            </a:pPr>
            <a:r>
              <a:rPr lang="en-US"/>
              <a:t>Fields have been provided in the “Status” tab of Schedule master to keep track of Day &amp; Night 90 day Currency, and T-Craft attendance 90 day currency.  The dates to be entered are the expiration date.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10D38-B2A4-C745-A7D3-E3B2DFA7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7262968" cy="46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4"/>
          <p:cNvSpPr txBox="1">
            <a:spLocks noChangeArrowheads="1"/>
          </p:cNvSpPr>
          <p:nvPr/>
        </p:nvSpPr>
        <p:spPr bwMode="auto">
          <a:xfrm>
            <a:off x="2948320" y="990600"/>
            <a:ext cx="2690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 Club Events in 2022)</a:t>
            </a:r>
          </a:p>
        </p:txBody>
      </p:sp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Top Attendance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5FCD9-CD80-4B15-715B-4248759AC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52600"/>
            <a:ext cx="3077445" cy="3774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E43DD2-B273-647B-62BB-9594543DD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752600"/>
            <a:ext cx="2896746" cy="296463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MCj0442049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724400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D8786D-563E-584A-A45F-0485934AA261}"/>
              </a:ext>
            </a:extLst>
          </p:cNvPr>
          <p:cNvSpPr/>
          <p:nvPr/>
        </p:nvSpPr>
        <p:spPr>
          <a:xfrm>
            <a:off x="1427615" y="2286000"/>
            <a:ext cx="62887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Top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Attendance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for 2022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Pete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Glick</a:t>
            </a:r>
          </a:p>
        </p:txBody>
      </p:sp>
    </p:spTree>
    <p:extLst>
      <p:ext uri="{BB962C8B-B14F-4D97-AF65-F5344CB8AC3E}">
        <p14:creationId xmlns:p14="http://schemas.microsoft.com/office/powerpoint/2010/main" val="383224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371600"/>
            <a:ext cx="7696200" cy="4419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April 9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Division of Aero - Safety Standdown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(Backcountry Presentation – JH), 23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April  16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Poker Run, 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April 26 – BC Country Presentation – Jim Hudson, 45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May 17,  – Spring Plane Wash,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Record 75 Attendees 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June 18, – Garden Valley Fly-In, 52 Attendees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September 22,  – Fall Plane Wash, 70 Attendees 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October 8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50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Anniversary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General Membership Meetings – Average between 50-70</a:t>
            </a:r>
            <a:endParaRPr lang="en-US" sz="2000" dirty="0"/>
          </a:p>
        </p:txBody>
      </p:sp>
      <p:sp>
        <p:nvSpPr>
          <p:cNvPr id="57346" name="WordArt 18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550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Club Events 2022</a:t>
            </a:r>
          </a:p>
        </p:txBody>
      </p:sp>
    </p:spTree>
    <p:extLst>
      <p:ext uri="{BB962C8B-B14F-4D97-AF65-F5344CB8AC3E}">
        <p14:creationId xmlns:p14="http://schemas.microsoft.com/office/powerpoint/2010/main" val="139544444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52500" y="1447800"/>
            <a:ext cx="7505700" cy="3886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January 24th – Annual Review / Elections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April 13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–T-Craft Backcountry Presentation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April 16-22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Poker Run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May 11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– Spring Plane Wash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June 16-17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– Garden Valley Fly-In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September 21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– Plane Wash </a:t>
            </a:r>
            <a:r>
              <a:rPr lang="en-US" sz="2000" dirty="0"/>
              <a:t>	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</p:txBody>
      </p:sp>
      <p:sp>
        <p:nvSpPr>
          <p:cNvPr id="57346" name="WordArt 18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550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Club Events  for 2023</a:t>
            </a:r>
          </a:p>
        </p:txBody>
      </p:sp>
    </p:spTree>
    <p:extLst>
      <p:ext uri="{BB962C8B-B14F-4D97-AF65-F5344CB8AC3E}">
        <p14:creationId xmlns:p14="http://schemas.microsoft.com/office/powerpoint/2010/main" val="196771185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2022 Meetings</a:t>
            </a:r>
          </a:p>
        </p:txBody>
      </p:sp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F757B6C7-3516-3641-BC5A-95F60CF1C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" y="1262394"/>
            <a:ext cx="9144000" cy="50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63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2022 Meetings</a:t>
            </a:r>
          </a:p>
        </p:txBody>
      </p:sp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0449B91A-FFB2-8A05-9E65-C70331908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24" y="1471696"/>
            <a:ext cx="8620852" cy="48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26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miling&#10;&#10;Description automatically generated with low confidence">
            <a:extLst>
              <a:ext uri="{FF2B5EF4-FFF2-40B4-BE49-F238E27FC236}">
                <a16:creationId xmlns:a16="http://schemas.microsoft.com/office/drawing/2014/main" id="{487D4FCD-5914-8462-515F-A5EBA3E8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89" y="1219200"/>
            <a:ext cx="848692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12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36C51-9076-806A-61A6-F63A5D574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15555" r="9738" b="16667"/>
          <a:stretch/>
        </p:blipFill>
        <p:spPr>
          <a:xfrm>
            <a:off x="2352675" y="797807"/>
            <a:ext cx="5343525" cy="6036204"/>
          </a:xfrm>
          <a:prstGeom prst="rect">
            <a:avLst/>
          </a:prstGeom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C6CB2B3F-8071-9E93-027A-54AEBB4027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2675" y="381000"/>
            <a:ext cx="44386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Spring Plane Wash – 75 ! helpers</a:t>
            </a:r>
          </a:p>
        </p:txBody>
      </p:sp>
    </p:spTree>
    <p:extLst>
      <p:ext uri="{BB962C8B-B14F-4D97-AF65-F5344CB8AC3E}">
        <p14:creationId xmlns:p14="http://schemas.microsoft.com/office/powerpoint/2010/main" val="3549687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EC38B-FCE4-4038-F815-58958032F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2" t="10000" r="9739" b="13333"/>
          <a:stretch/>
        </p:blipFill>
        <p:spPr>
          <a:xfrm>
            <a:off x="152400" y="228600"/>
            <a:ext cx="4407452" cy="5738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9276E-8045-00D0-7440-30B754A65E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8889" r="11176" b="10000"/>
          <a:stretch/>
        </p:blipFill>
        <p:spPr>
          <a:xfrm>
            <a:off x="4648202" y="-19809"/>
            <a:ext cx="4419598" cy="645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9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WordArt 3"/>
          <p:cNvSpPr>
            <a:spLocks noChangeArrowheads="1" noChangeShapeType="1" noTextEdit="1"/>
          </p:cNvSpPr>
          <p:nvPr/>
        </p:nvSpPr>
        <p:spPr bwMode="auto">
          <a:xfrm>
            <a:off x="2166444" y="439386"/>
            <a:ext cx="45148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Membership Dues </a:t>
            </a:r>
          </a:p>
        </p:txBody>
      </p:sp>
      <p:sp>
        <p:nvSpPr>
          <p:cNvPr id="33795" name="Text Box 457"/>
          <p:cNvSpPr txBox="1">
            <a:spLocks noChangeArrowheads="1"/>
          </p:cNvSpPr>
          <p:nvPr/>
        </p:nvSpPr>
        <p:spPr bwMode="auto">
          <a:xfrm>
            <a:off x="1906192" y="762000"/>
            <a:ext cx="5035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The Monthly Dues remain the same @ $65/mo.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01F42-FFC2-EE07-84C2-CB2BFEC35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6" y="1371601"/>
            <a:ext cx="893134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5508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4B45F-F93A-FBB8-AD13-16D2C2FCE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55" t="10778" r="12287" b="12222"/>
          <a:stretch/>
        </p:blipFill>
        <p:spPr>
          <a:xfrm>
            <a:off x="96956" y="201168"/>
            <a:ext cx="4497660" cy="5971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46A89-4170-A88A-6B76-62B2A257D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8" t="11111" r="13727" b="14446"/>
          <a:stretch/>
        </p:blipFill>
        <p:spPr>
          <a:xfrm>
            <a:off x="4612943" y="201168"/>
            <a:ext cx="437865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66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54F7AE-6609-1DA3-72A5-8C80C9E97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9" t="11111" r="10850" b="14445"/>
          <a:stretch/>
        </p:blipFill>
        <p:spPr>
          <a:xfrm>
            <a:off x="4572001" y="381000"/>
            <a:ext cx="4495799" cy="5792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04B92-998E-AD2B-134F-51C86168F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90" t="8889" r="12852" b="13333"/>
          <a:stretch/>
        </p:blipFill>
        <p:spPr>
          <a:xfrm>
            <a:off x="76200" y="146957"/>
            <a:ext cx="4495799" cy="64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66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064405-AED7-00EB-E14E-9BFE7405D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07" t="10830" r="23791" b="22503"/>
          <a:stretch/>
        </p:blipFill>
        <p:spPr>
          <a:xfrm>
            <a:off x="4595148" y="304800"/>
            <a:ext cx="3863051" cy="6264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24BEF-2203-7B31-498E-34A18010B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1" t="8889" r="10850" b="18889"/>
          <a:stretch/>
        </p:blipFill>
        <p:spPr>
          <a:xfrm>
            <a:off x="76200" y="304800"/>
            <a:ext cx="4495800" cy="55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06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Garden Valley Fly-in</a:t>
            </a:r>
          </a:p>
        </p:txBody>
      </p:sp>
      <p:pic>
        <p:nvPicPr>
          <p:cNvPr id="3" name="Picture 2" descr="A picture containing grass, outdoor, tree, mountain&#10;&#10;Description automatically generated">
            <a:extLst>
              <a:ext uri="{FF2B5EF4-FFF2-40B4-BE49-F238E27FC236}">
                <a16:creationId xmlns:a16="http://schemas.microsoft.com/office/drawing/2014/main" id="{493E1A6A-A165-8B4C-94A7-3EDF3A63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95400"/>
            <a:ext cx="9152965" cy="51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392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page5image12753616">
            <a:extLst>
              <a:ext uri="{FF2B5EF4-FFF2-40B4-BE49-F238E27FC236}">
                <a16:creationId xmlns:a16="http://schemas.microsoft.com/office/drawing/2014/main" id="{BD9C4A3B-4D2A-F463-7F56-B03BAEA1A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825" y="609600"/>
            <a:ext cx="525175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7image12720640">
            <a:extLst>
              <a:ext uri="{FF2B5EF4-FFF2-40B4-BE49-F238E27FC236}">
                <a16:creationId xmlns:a16="http://schemas.microsoft.com/office/drawing/2014/main" id="{9E5B9E0A-97C3-C607-B303-CD1A507F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962400"/>
            <a:ext cx="4051300" cy="268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7image12717728">
            <a:extLst>
              <a:ext uri="{FF2B5EF4-FFF2-40B4-BE49-F238E27FC236}">
                <a16:creationId xmlns:a16="http://schemas.microsoft.com/office/drawing/2014/main" id="{B0FBA780-4CB8-8BAC-9A12-5C7DFE6A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40513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736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6image12919328">
            <a:extLst>
              <a:ext uri="{FF2B5EF4-FFF2-40B4-BE49-F238E27FC236}">
                <a16:creationId xmlns:a16="http://schemas.microsoft.com/office/drawing/2014/main" id="{64EB3385-120F-DE7B-9EE9-B219A975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6500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6image12922656">
            <a:extLst>
              <a:ext uri="{FF2B5EF4-FFF2-40B4-BE49-F238E27FC236}">
                <a16:creationId xmlns:a16="http://schemas.microsoft.com/office/drawing/2014/main" id="{E93F344B-8D6C-FB62-2125-41EC284E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927" y="1752600"/>
            <a:ext cx="414092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6image12924112">
            <a:extLst>
              <a:ext uri="{FF2B5EF4-FFF2-40B4-BE49-F238E27FC236}">
                <a16:creationId xmlns:a16="http://schemas.microsoft.com/office/drawing/2014/main" id="{1EC29B3B-803F-57F8-5A53-B67867F5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3657600"/>
            <a:ext cx="4077837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46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age5image12751744">
            <a:extLst>
              <a:ext uri="{FF2B5EF4-FFF2-40B4-BE49-F238E27FC236}">
                <a16:creationId xmlns:a16="http://schemas.microsoft.com/office/drawing/2014/main" id="{7A68109A-0978-9BFE-32B8-FBB182092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4633" y="3459177"/>
            <a:ext cx="5200910" cy="29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page8image12946688">
            <a:extLst>
              <a:ext uri="{FF2B5EF4-FFF2-40B4-BE49-F238E27FC236}">
                <a16:creationId xmlns:a16="http://schemas.microsoft.com/office/drawing/2014/main" id="{53967995-B2A4-68E1-147C-A33C7D88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378" y="343791"/>
            <a:ext cx="4238123" cy="28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8image12946896">
            <a:extLst>
              <a:ext uri="{FF2B5EF4-FFF2-40B4-BE49-F238E27FC236}">
                <a16:creationId xmlns:a16="http://schemas.microsoft.com/office/drawing/2014/main" id="{2C3767CD-E096-5F2D-37C0-CE683AD5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0" y="3352800"/>
            <a:ext cx="4617338" cy="30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ss, outdoor, tree, plane&#10;&#10;Description automatically generated">
            <a:extLst>
              <a:ext uri="{FF2B5EF4-FFF2-40B4-BE49-F238E27FC236}">
                <a16:creationId xmlns:a16="http://schemas.microsoft.com/office/drawing/2014/main" id="{ED8BDD5F-D202-3D43-9E6C-6217EBC39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4716378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5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9B16F13E-DA99-C34B-8B60-E42D2DC0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8600"/>
            <a:ext cx="2951988" cy="5943600"/>
          </a:xfrm>
          <a:prstGeom prst="rect">
            <a:avLst/>
          </a:prstGeom>
        </p:spPr>
      </p:pic>
      <p:pic>
        <p:nvPicPr>
          <p:cNvPr id="6" name="Picture 5" descr="A helicopter flying over a forest&#10;&#10;Description automatically generated with medium confidence">
            <a:extLst>
              <a:ext uri="{FF2B5EF4-FFF2-40B4-BE49-F238E27FC236}">
                <a16:creationId xmlns:a16="http://schemas.microsoft.com/office/drawing/2014/main" id="{3A3A88D0-32A0-ED44-AFC5-63B77F6B4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74" y="152400"/>
            <a:ext cx="5620693" cy="2838450"/>
          </a:xfrm>
          <a:prstGeom prst="rect">
            <a:avLst/>
          </a:prstGeom>
        </p:spPr>
      </p:pic>
      <p:pic>
        <p:nvPicPr>
          <p:cNvPr id="8" name="Picture 7" descr="An airplane flying over a field&#10;&#10;Description automatically generated with low confidence">
            <a:extLst>
              <a:ext uri="{FF2B5EF4-FFF2-40B4-BE49-F238E27FC236}">
                <a16:creationId xmlns:a16="http://schemas.microsoft.com/office/drawing/2014/main" id="{6A9F52FC-2E9E-704A-8D13-E950799E7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73" y="3011371"/>
            <a:ext cx="5620693" cy="37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27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6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Garden Valley Fly-in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BD073-DF15-2747-BB09-80A038A27E23}"/>
              </a:ext>
            </a:extLst>
          </p:cNvPr>
          <p:cNvSpPr txBox="1"/>
          <p:nvPr/>
        </p:nvSpPr>
        <p:spPr>
          <a:xfrm>
            <a:off x="1818361" y="1183637"/>
            <a:ext cx="6808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Spot Landing - Top Gun - Kevin Harvey</a:t>
            </a:r>
          </a:p>
          <a:p>
            <a:r>
              <a:rPr lang="en-US" sz="2000" dirty="0"/>
              <a:t>Bomb Drop – James Patterson/Caden Lewis (Bombardier)</a:t>
            </a:r>
          </a:p>
        </p:txBody>
      </p:sp>
      <p:pic>
        <p:nvPicPr>
          <p:cNvPr id="4097" name="Picture 1" descr="page4image12861440">
            <a:extLst>
              <a:ext uri="{FF2B5EF4-FFF2-40B4-BE49-F238E27FC236}">
                <a16:creationId xmlns:a16="http://schemas.microsoft.com/office/drawing/2014/main" id="{1CB801CD-0B75-D3FF-9C8C-4DE1E8A94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1400" y="2209800"/>
            <a:ext cx="484124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3image12740976">
            <a:extLst>
              <a:ext uri="{FF2B5EF4-FFF2-40B4-BE49-F238E27FC236}">
                <a16:creationId xmlns:a16="http://schemas.microsoft.com/office/drawing/2014/main" id="{60761562-F175-5E88-CFA7-709161BD1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450" y="2017885"/>
            <a:ext cx="2773350" cy="40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21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50C9F-9D52-A78D-EBC0-FCD9F156B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4" t="6290" r="2325" b="17336"/>
          <a:stretch/>
        </p:blipFill>
        <p:spPr>
          <a:xfrm>
            <a:off x="1447800" y="-87775"/>
            <a:ext cx="6400800" cy="688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8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WordArt 2"/>
          <p:cNvSpPr>
            <a:spLocks noChangeArrowheads="1" noChangeShapeType="1" noTextEdit="1"/>
          </p:cNvSpPr>
          <p:nvPr/>
        </p:nvSpPr>
        <p:spPr bwMode="auto">
          <a:xfrm>
            <a:off x="2213466" y="401716"/>
            <a:ext cx="4914900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Hourly Rate Calculations</a:t>
            </a:r>
          </a:p>
        </p:txBody>
      </p:sp>
      <p:sp>
        <p:nvSpPr>
          <p:cNvPr id="35842" name="Text Box 457"/>
          <p:cNvSpPr txBox="1">
            <a:spLocks noChangeArrowheads="1"/>
          </p:cNvSpPr>
          <p:nvPr/>
        </p:nvSpPr>
        <p:spPr bwMode="auto">
          <a:xfrm>
            <a:off x="615062" y="5412702"/>
            <a:ext cx="7503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The new rates will go into effect at the start of the February billing cycle.</a:t>
            </a:r>
          </a:p>
        </p:txBody>
      </p:sp>
      <p:sp>
        <p:nvSpPr>
          <p:cNvPr id="5" name="Text Box 457">
            <a:extLst>
              <a:ext uri="{FF2B5EF4-FFF2-40B4-BE49-F238E27FC236}">
                <a16:creationId xmlns:a16="http://schemas.microsoft.com/office/drawing/2014/main" id="{E12E506A-0390-E144-A9E5-F973634E8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915472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Based on the last 3 years averages</a:t>
            </a:r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8BBA10-FBA6-694A-9B8F-271D57B2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8" y="1447800"/>
            <a:ext cx="8938166" cy="379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985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46F04-21B9-F641-3D25-44F5978B28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7" t="5556" r="15491" b="13333"/>
          <a:stretch/>
        </p:blipFill>
        <p:spPr>
          <a:xfrm>
            <a:off x="838200" y="-152400"/>
            <a:ext cx="3962400" cy="6887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AFDC3D-BC2C-77E9-4165-68C9FDEC85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82" t="8890" r="31307" b="12222"/>
          <a:stretch/>
        </p:blipFill>
        <p:spPr>
          <a:xfrm>
            <a:off x="4724400" y="64450"/>
            <a:ext cx="2895600" cy="69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16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6635FD-6BE1-E670-A2AB-D42F29F93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9" t="10000" r="8301" b="17778"/>
          <a:stretch/>
        </p:blipFill>
        <p:spPr>
          <a:xfrm>
            <a:off x="1371600" y="0"/>
            <a:ext cx="6019800" cy="68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93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B1714-DD90-D3E8-5E10-4024BE991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76" t="7778" r="5425" b="16666"/>
          <a:stretch/>
        </p:blipFill>
        <p:spPr>
          <a:xfrm>
            <a:off x="1600200" y="-2629"/>
            <a:ext cx="5791200" cy="67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446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96FC0-C6E8-2FAD-E67C-F5BDF3FFD0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4" t="11945" r="9740" b="14723"/>
          <a:stretch/>
        </p:blipFill>
        <p:spPr>
          <a:xfrm>
            <a:off x="1905000" y="76200"/>
            <a:ext cx="5486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457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>
            <a:extLst>
              <a:ext uri="{FF2B5EF4-FFF2-40B4-BE49-F238E27FC236}">
                <a16:creationId xmlns:a16="http://schemas.microsoft.com/office/drawing/2014/main" id="{03F9969F-8A56-527E-EAE1-6AC4D74D9B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4667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50</a:t>
            </a:r>
            <a:r>
              <a:rPr lang="en-US" sz="3600" kern="10" baseline="3000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th</a:t>
            </a:r>
            <a:r>
              <a:rPr lang="en-US" sz="3600" kern="10" dirty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 Anniversary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56199-C608-9410-F934-FAC597D5E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7" t="23333" r="7941" b="14445"/>
          <a:stretch/>
        </p:blipFill>
        <p:spPr>
          <a:xfrm>
            <a:off x="1633537" y="1143000"/>
            <a:ext cx="6138863" cy="561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87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10E57-DB0F-ADC3-EFCA-25BD366DD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76" t="7777" r="8301" b="14445"/>
          <a:stretch/>
        </p:blipFill>
        <p:spPr>
          <a:xfrm>
            <a:off x="1752600" y="-3810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80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98" descr="stupid-button-cutout-tran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590800"/>
            <a:ext cx="1676400" cy="1676400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2466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8077200" cy="571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    Fly Smart, Fly Safe  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  And Have Fun !</a:t>
            </a:r>
          </a:p>
          <a:p>
            <a:pPr algn="ctr"/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/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  AND - Don't forget the mission abort button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WordArt 5"/>
          <p:cNvSpPr>
            <a:spLocks noChangeArrowheads="1" noChangeShapeType="1" noTextEdit="1"/>
          </p:cNvSpPr>
          <p:nvPr/>
        </p:nvSpPr>
        <p:spPr bwMode="auto">
          <a:xfrm>
            <a:off x="1828800" y="1447800"/>
            <a:ext cx="525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Treasurer</a:t>
            </a:r>
          </a:p>
          <a:p>
            <a:pPr algn="ctr"/>
            <a:r>
              <a:rPr lang="en-US" sz="4000" kern="1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Ken </a:t>
            </a:r>
            <a:r>
              <a:rPr lang="en-US" sz="4000" kern="10" err="1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"/>
                <a:cs typeface="Arial"/>
              </a:rPr>
              <a:t>Kaae</a:t>
            </a:r>
            <a:endParaRPr lang="en-US" sz="4000" kern="1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48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4"/>
          <p:cNvSpPr>
            <a:spLocks noGrp="1"/>
          </p:cNvSpPr>
          <p:nvPr>
            <p:ph idx="4294967295"/>
          </p:nvPr>
        </p:nvSpPr>
        <p:spPr>
          <a:xfrm>
            <a:off x="304800" y="38100"/>
            <a:ext cx="7924800" cy="6019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/>
              <a:t>	</a:t>
            </a:r>
            <a:r>
              <a:rPr lang="en-US" sz="2800" b="1" u="sng" dirty="0"/>
              <a:t>Club Cash Assets – 12/31/2022</a:t>
            </a:r>
          </a:p>
          <a:p>
            <a:pPr algn="ctr" eaLnBrk="1" hangingPunct="1">
              <a:buFontTx/>
              <a:buNone/>
            </a:pPr>
            <a:r>
              <a:rPr lang="en-US" sz="2400" u="sng" dirty="0"/>
              <a:t>Key Bank Accounts</a:t>
            </a:r>
          </a:p>
          <a:p>
            <a:pPr algn="r" eaLnBrk="1" hangingPunct="1">
              <a:buNone/>
            </a:pPr>
            <a:r>
              <a:rPr lang="en-US" sz="2400" dirty="0"/>
              <a:t>Checking:  $ 99,723.23</a:t>
            </a:r>
          </a:p>
          <a:p>
            <a:pPr algn="r" eaLnBrk="1" hangingPunct="1">
              <a:buNone/>
            </a:pPr>
            <a:r>
              <a:rPr lang="en-US" sz="2400" dirty="0"/>
              <a:t>Savings  (Engine Reserves):  $ 92,399.29</a:t>
            </a:r>
          </a:p>
          <a:p>
            <a:pPr algn="r" eaLnBrk="1" hangingPunct="1">
              <a:buNone/>
            </a:pPr>
            <a:r>
              <a:rPr lang="en-US" sz="2400" dirty="0"/>
              <a:t> Savings (Hull, Avionics &amp; Paint):  $ </a:t>
            </a:r>
            <a:r>
              <a:rPr lang="en-US" sz="2400" u="sng" dirty="0"/>
              <a:t>41,978.28</a:t>
            </a:r>
          </a:p>
          <a:p>
            <a:pPr algn="r" eaLnBrk="1" hangingPunct="1">
              <a:buNone/>
            </a:pPr>
            <a:endParaRPr lang="en-US" sz="2400" u="sng" dirty="0"/>
          </a:p>
          <a:p>
            <a:pPr algn="ctr" eaLnBrk="1" hangingPunct="1">
              <a:buNone/>
            </a:pPr>
            <a:r>
              <a:rPr lang="en-US" sz="2400" u="sng" dirty="0"/>
              <a:t>Idaho Central Credit Union Accounts</a:t>
            </a:r>
          </a:p>
          <a:p>
            <a:pPr algn="r" eaLnBrk="1" hangingPunct="1">
              <a:buNone/>
            </a:pPr>
            <a:r>
              <a:rPr lang="en-US" sz="2400" dirty="0"/>
              <a:t>Checking: $ 11,634.09</a:t>
            </a:r>
          </a:p>
          <a:p>
            <a:pPr algn="r" eaLnBrk="1" hangingPunct="1">
              <a:buNone/>
            </a:pPr>
            <a:r>
              <a:rPr lang="en-US" sz="2400" dirty="0"/>
              <a:t>MM Savings: $ 502,793.49</a:t>
            </a:r>
          </a:p>
          <a:p>
            <a:pPr algn="r" eaLnBrk="1" hangingPunct="1">
              <a:buNone/>
            </a:pPr>
            <a:r>
              <a:rPr lang="en-US" sz="2400" dirty="0"/>
              <a:t>Savings: $ 25.00      </a:t>
            </a:r>
          </a:p>
          <a:p>
            <a:pPr algn="ctr" eaLnBrk="1" hangingPunct="1">
              <a:buFontTx/>
              <a:buNone/>
            </a:pPr>
            <a:r>
              <a:rPr lang="en-US" sz="2400" dirty="0"/>
              <a:t>		Total Cash on hand 2023:  $ 748,553.38		              				2022: $ 189,027.26		</a:t>
            </a:r>
          </a:p>
          <a:p>
            <a:pPr algn="ctr" eaLnBrk="1" hangingPunct="1">
              <a:buFontTx/>
              <a:buNone/>
            </a:pPr>
            <a:r>
              <a:rPr lang="en-US" dirty="0"/>
              <a:t>The Club Has NO Debt!!!!</a:t>
            </a:r>
          </a:p>
          <a:p>
            <a:pPr algn="r" eaLnBrk="1" hangingPunct="1">
              <a:spcBef>
                <a:spcPct val="10000"/>
              </a:spcBef>
              <a:buFontTx/>
              <a:buNone/>
            </a:pPr>
            <a:r>
              <a:rPr lang="en-US" sz="2200" dirty="0"/>
              <a:t>         </a:t>
            </a:r>
          </a:p>
          <a:p>
            <a:pPr algn="r" eaLnBrk="1" hangingPunct="1">
              <a:spcBef>
                <a:spcPct val="10000"/>
              </a:spcBef>
              <a:buFontTx/>
              <a:buNone/>
            </a:pPr>
            <a:endParaRPr lang="en-US" sz="2000" dirty="0"/>
          </a:p>
          <a:p>
            <a:pPr algn="r" eaLnBrk="1" hangingPunct="1">
              <a:buFontTx/>
              <a:buNone/>
            </a:pPr>
            <a:endParaRPr lang="en-US" sz="2000" dirty="0">
              <a:latin typeface="Arial Black" pitchFamily="34" charset="0"/>
            </a:endParaRPr>
          </a:p>
          <a:p>
            <a:pPr algn="r" eaLnBrk="1" hangingPunct="1"/>
            <a:endParaRPr lang="en-US" sz="2400" dirty="0"/>
          </a:p>
          <a:p>
            <a:pPr algn="r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75334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4"/>
          <p:cNvSpPr>
            <a:spLocks noGrp="1"/>
          </p:cNvSpPr>
          <p:nvPr>
            <p:ph idx="4294967295"/>
          </p:nvPr>
        </p:nvSpPr>
        <p:spPr>
          <a:xfrm>
            <a:off x="304800" y="152400"/>
            <a:ext cx="7467600" cy="7162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/>
              <a:t>	</a:t>
            </a:r>
          </a:p>
          <a:p>
            <a:pPr algn="ctr" eaLnBrk="1" hangingPunct="1">
              <a:buFontTx/>
              <a:buNone/>
            </a:pPr>
            <a:r>
              <a:rPr lang="en-US" sz="2800" b="1" u="sng" dirty="0"/>
              <a:t>New Hangar Sale </a:t>
            </a:r>
          </a:p>
          <a:p>
            <a:pPr algn="r" eaLnBrk="1" hangingPunct="1">
              <a:buNone/>
            </a:pPr>
            <a:endParaRPr lang="en-US" sz="2400" u="sng" dirty="0"/>
          </a:p>
          <a:p>
            <a:pPr algn="r" eaLnBrk="1" hangingPunct="1">
              <a:buNone/>
            </a:pPr>
            <a:r>
              <a:rPr lang="en-US" sz="2400" dirty="0"/>
              <a:t>Hangar Sold 9/2022:  $ 700,000.00</a:t>
            </a:r>
          </a:p>
          <a:p>
            <a:pPr algn="r" eaLnBrk="1" hangingPunct="1">
              <a:buNone/>
            </a:pPr>
            <a:r>
              <a:rPr lang="en-US" sz="2400" dirty="0"/>
              <a:t>Appraisal:  $ -4,000.00</a:t>
            </a:r>
          </a:p>
          <a:p>
            <a:pPr algn="r" eaLnBrk="1" hangingPunct="1">
              <a:buNone/>
            </a:pPr>
            <a:r>
              <a:rPr lang="en-US" sz="2400" dirty="0"/>
              <a:t> Real Estate Fees and Closing Costs:  $ -48,504.65</a:t>
            </a:r>
            <a:endParaRPr lang="en-US" sz="2400" u="sng" dirty="0"/>
          </a:p>
          <a:p>
            <a:pPr algn="r" eaLnBrk="1" hangingPunct="1">
              <a:buNone/>
            </a:pPr>
            <a:r>
              <a:rPr lang="en-US" sz="2400" dirty="0"/>
              <a:t>21M Payoff:  -37,689.05</a:t>
            </a:r>
          </a:p>
          <a:p>
            <a:pPr algn="r" eaLnBrk="1" hangingPunct="1">
              <a:buFontTx/>
              <a:buNone/>
            </a:pPr>
            <a:r>
              <a:rPr lang="en-US" sz="2400" dirty="0"/>
              <a:t>	Hangar Loan Payoff:  -99,679.76</a:t>
            </a:r>
          </a:p>
          <a:p>
            <a:pPr algn="r" eaLnBrk="1" hangingPunct="1">
              <a:buFontTx/>
              <a:buNone/>
            </a:pPr>
            <a:r>
              <a:rPr lang="en-US" sz="2400" dirty="0"/>
              <a:t>                   		    Interest Earned 2022:  536.31</a:t>
            </a:r>
          </a:p>
          <a:p>
            <a:pPr algn="r" eaLnBrk="1" hangingPunct="1">
              <a:buFontTx/>
              <a:buNone/>
            </a:pPr>
            <a:r>
              <a:rPr lang="en-US" sz="2400"/>
              <a:t>Total of All </a:t>
            </a:r>
            <a:r>
              <a:rPr lang="en-US" sz="2400" dirty="0"/>
              <a:t>Hangar Sale Accounts:  510,662.85  </a:t>
            </a:r>
          </a:p>
          <a:p>
            <a:pPr algn="r" eaLnBrk="1" hangingPunct="1">
              <a:spcBef>
                <a:spcPct val="10000"/>
              </a:spcBef>
              <a:buFontTx/>
              <a:buNone/>
            </a:pPr>
            <a:endParaRPr lang="en-US" sz="2200" dirty="0"/>
          </a:p>
          <a:p>
            <a:pPr algn="ctr" eaLnBrk="1" hangingPunct="1">
              <a:spcBef>
                <a:spcPct val="10000"/>
              </a:spcBef>
              <a:buFontTx/>
              <a:buNone/>
            </a:pPr>
            <a:endParaRPr lang="en-US" sz="2000" dirty="0"/>
          </a:p>
          <a:p>
            <a:pPr eaLnBrk="1" hangingPunct="1">
              <a:buFontTx/>
              <a:buNone/>
            </a:pPr>
            <a:endParaRPr lang="en-US" sz="2000" dirty="0">
              <a:latin typeface="Arial Black" pitchFamily="34" charset="0"/>
            </a:endParaRP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269581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85634</TotalTime>
  <Words>1877</Words>
  <Application>Microsoft Macintosh PowerPoint</Application>
  <PresentationFormat>On-screen Show (4:3)</PresentationFormat>
  <Paragraphs>575</Paragraphs>
  <Slides>66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Arial Black</vt:lpstr>
      <vt:lpstr>Calibri</vt:lpstr>
      <vt:lpstr>Constantia</vt:lpstr>
      <vt:lpstr>Impact</vt:lpstr>
      <vt:lpstr>Times New Roman</vt:lpstr>
      <vt:lpstr>Wingdings</vt:lpstr>
      <vt:lpstr>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NOTEWORTHY INCOME and CREDITS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Squawks</vt:lpstr>
      <vt:lpstr>Oil Usage 2021 &amp; 2022</vt:lpstr>
      <vt:lpstr>2022 Challenges</vt:lpstr>
      <vt:lpstr>2022 (&amp; earlier) Successes</vt:lpstr>
      <vt:lpstr>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T-Craft Annual Report 2014</dc:title>
  <dc:creator>Jim Hudson</dc:creator>
  <cp:lastModifiedBy>jim hudson</cp:lastModifiedBy>
  <cp:revision>970</cp:revision>
  <cp:lastPrinted>2020-01-24T01:22:04Z</cp:lastPrinted>
  <dcterms:created xsi:type="dcterms:W3CDTF">2009-01-12T23:28:30Z</dcterms:created>
  <dcterms:modified xsi:type="dcterms:W3CDTF">2023-01-24T23:54:32Z</dcterms:modified>
</cp:coreProperties>
</file>