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  <p:sldMasterId id="2147484043" r:id="rId2"/>
    <p:sldMasterId id="2147484045" r:id="rId3"/>
    <p:sldMasterId id="2147484047" r:id="rId4"/>
    <p:sldMasterId id="2147484049" r:id="rId5"/>
  </p:sldMasterIdLst>
  <p:notesMasterIdLst>
    <p:notesMasterId r:id="rId37"/>
  </p:notesMasterIdLst>
  <p:handoutMasterIdLst>
    <p:handoutMasterId r:id="rId38"/>
  </p:handoutMasterIdLst>
  <p:sldIdLst>
    <p:sldId id="337" r:id="rId6"/>
    <p:sldId id="394" r:id="rId7"/>
    <p:sldId id="426" r:id="rId8"/>
    <p:sldId id="452" r:id="rId9"/>
    <p:sldId id="383" r:id="rId10"/>
    <p:sldId id="421" r:id="rId11"/>
    <p:sldId id="453" r:id="rId12"/>
    <p:sldId id="447" r:id="rId13"/>
    <p:sldId id="362" r:id="rId14"/>
    <p:sldId id="463" r:id="rId15"/>
    <p:sldId id="433" r:id="rId16"/>
    <p:sldId id="449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25" r:id="rId25"/>
    <p:sldId id="412" r:id="rId26"/>
    <p:sldId id="415" r:id="rId27"/>
    <p:sldId id="413" r:id="rId28"/>
    <p:sldId id="481" r:id="rId29"/>
    <p:sldId id="398" r:id="rId30"/>
    <p:sldId id="472" r:id="rId31"/>
    <p:sldId id="473" r:id="rId32"/>
    <p:sldId id="448" r:id="rId33"/>
    <p:sldId id="462" r:id="rId34"/>
    <p:sldId id="341" r:id="rId35"/>
    <p:sldId id="368" r:id="rId3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3300"/>
    <a:srgbClr val="1F0858"/>
    <a:srgbClr val="33375F"/>
    <a:srgbClr val="535A9B"/>
    <a:srgbClr val="232641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94830" autoAdjust="0"/>
  </p:normalViewPr>
  <p:slideViewPr>
    <p:cSldViewPr>
      <p:cViewPr varScale="1">
        <p:scale>
          <a:sx n="121" d="100"/>
          <a:sy n="121" d="100"/>
        </p:scale>
        <p:origin x="18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fld id="{2BCFE2FE-DD47-4F6B-8B7B-B3C38EB2A531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" charset="0"/>
              </a:defRPr>
            </a:lvl1pPr>
          </a:lstStyle>
          <a:p>
            <a:pPr>
              <a:defRPr/>
            </a:pPr>
            <a:fld id="{F61B0B4C-742B-42AE-AF85-209B6A2639B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04C395C9-2C25-46A5-87D9-CF6ECC4352F4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8025" y="4448175"/>
            <a:ext cx="566102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94763"/>
            <a:ext cx="3067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08438" y="8894763"/>
            <a:ext cx="3067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3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95684541-70A8-4FB4-9399-4DBFF9C5F19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684541-70A8-4FB4-9399-4DBFF9C5F198}" type="slidenum">
              <a:rPr lang="en-US" altLang="x-none" smtClean="0"/>
              <a:pPr>
                <a:defRPr/>
              </a:pPr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580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84541-70A8-4FB4-9399-4DBFF9C5F198}" type="slidenum">
              <a:rPr lang="en-US" altLang="x-none" smtClean="0"/>
              <a:pPr>
                <a:defRPr/>
              </a:pPr>
              <a:t>17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13419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</p:grpSp>
      <p:sp>
        <p:nvSpPr>
          <p:cNvPr id="2724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24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8F69-256B-4244-9A61-DF96C1C35576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5075-0168-4BEE-A7BA-FA1D793A9D3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93C0E-F043-4D9A-AA07-7ACA3195A818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D2E8C-AE5D-4197-A24B-373A6FB7B49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77ADD-397D-4F7C-9397-B4E986625A4E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A669-2E13-4320-981B-7B0CF9FF23E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EB361-8ED8-40D7-889C-0489EC7E5F6B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D60B7-1EE1-498B-BA61-97EB8333C24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C25F-63BF-48EE-86F8-BA0A50754CB8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6566A-2EA5-47F5-84C7-4383EADA500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F6B9-5E84-4561-97B6-148243343444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CA67-A786-4B96-9382-61B20F2BC7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765D8-5C2B-4689-8829-BEF061273201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D7EC-84B3-40C3-85D8-1CE11B374DF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129F-01C5-4AD1-AC42-F7AAF0151467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AE98-0A0B-4BAA-B3AA-5B709AEFC43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x-none" altLang="x-none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B096EA-6E29-4D0E-85B0-CD3E6CC7E07E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BAA6D7-EAA6-4BB8-AF37-3B008885418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9" name="Chevron 7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C7C4-DD7B-4C83-9C41-DBBD9BCE5819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F372F-06D3-4D55-8A5F-EBE1FEDAD4E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0BF1E-FD5D-4902-822B-E7FBB5D074F4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1564-F269-400C-8F1F-36FC5B5AECF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64EA-8A8F-4149-AB3B-0A4E66D2BB81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C654D-DDEC-4F72-A60E-5AA4830BDB4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073D-8E40-4B35-9CA3-BD24A48CFE27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20C6-FFCB-4058-9417-A654095D5C3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B78D-4C10-4E9E-B17F-2619227BE043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87E0-673F-44C4-A30D-C7E76E48FC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D1E8-CEF0-4992-8347-2DBEBB29F092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4182-3B14-4E6A-9297-009F3992E54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23072-CD22-40DD-B935-8F37D62C3140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7E25-89DF-4364-AAED-D609B7A20D5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DD07-CC44-41BD-87FE-BD079F021EAF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330A5-3058-47D6-8D47-E917E626A8C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5020-EDA1-4815-AB32-99D7402D317E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BB6E-6EC1-4446-A8E3-D739227D98A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36EF-82C9-4D7B-BF9F-4121A7B9C6C9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1226-75AD-4D96-A03D-54409F4066F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92997-4F0B-4FA8-A142-04D98902570D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8270-7BBD-4B0F-8495-4DA3C47E67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B2E6-7725-46DC-8316-F1ECE3E84B0D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6687-0A33-435E-A3C5-1E84F7A16EC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271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71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Arial" charset="0"/>
                </a:endParaRPr>
              </a:p>
            </p:txBody>
          </p:sp>
        </p:grpSp>
        <p:sp>
          <p:nvSpPr>
            <p:cNvPr id="271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Arial" charset="0"/>
              </a:endParaRPr>
            </a:p>
          </p:txBody>
        </p:sp>
      </p:grpSp>
      <p:sp>
        <p:nvSpPr>
          <p:cNvPr id="271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1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</a:defRPr>
            </a:lvl1pPr>
          </a:lstStyle>
          <a:p>
            <a:pPr>
              <a:defRPr/>
            </a:pPr>
            <a:fld id="{B3BB94C6-3397-448F-9BC9-44F4C78C5C5E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271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71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</a:defRPr>
            </a:lvl1pPr>
          </a:lstStyle>
          <a:p>
            <a:pPr>
              <a:defRPr/>
            </a:pPr>
            <a:fld id="{7CE182A8-28C2-429A-A3FD-B47A7FAFEC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1" r:id="rId1"/>
    <p:sldLayoutId id="2147484068" r:id="rId2"/>
    <p:sldLayoutId id="2147484067" r:id="rId3"/>
    <p:sldLayoutId id="2147484066" r:id="rId4"/>
    <p:sldLayoutId id="2147484065" r:id="rId5"/>
    <p:sldLayoutId id="2147484064" r:id="rId6"/>
    <p:sldLayoutId id="2147484063" r:id="rId7"/>
    <p:sldLayoutId id="2147484062" r:id="rId8"/>
    <p:sldLayoutId id="2147484061" r:id="rId9"/>
    <p:sldLayoutId id="2147484060" r:id="rId10"/>
    <p:sldLayoutId id="2147484059" r:id="rId11"/>
    <p:sldLayoutId id="2147484058" r:id="rId12"/>
    <p:sldLayoutId id="21474840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2F2F2F"/>
                </a:solidFill>
                <a:ea typeface="Arial" charset="0"/>
              </a:defRPr>
            </a:lvl1pPr>
          </a:lstStyle>
          <a:p>
            <a:pPr>
              <a:defRPr/>
            </a:pPr>
            <a:fld id="{426F9D04-934F-4152-857C-5472A2211FF5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2F2F2F"/>
                </a:solidFill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2F2F2F"/>
                </a:solidFill>
                <a:ea typeface="Arial" charset="0"/>
              </a:defRPr>
            </a:lvl1pPr>
          </a:lstStyle>
          <a:p>
            <a:pPr>
              <a:defRPr/>
            </a:pPr>
            <a:fld id="{BD217706-3E0A-4175-9E5C-4DEA29F3EC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35A68"/>
                </a:solidFill>
                <a:ea typeface="Arial" charset="0"/>
              </a:defRPr>
            </a:lvl1pPr>
          </a:lstStyle>
          <a:p>
            <a:pPr>
              <a:defRPr/>
            </a:pPr>
            <a:fld id="{469E46D9-F9D3-42FA-BFE4-6CBFEBDAE021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35A68"/>
                </a:solidFill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35A68"/>
                </a:solidFill>
                <a:ea typeface="Arial" charset="0"/>
              </a:defRPr>
            </a:lvl1pPr>
          </a:lstStyle>
          <a:p>
            <a:pPr>
              <a:defRPr/>
            </a:pPr>
            <a:fld id="{7379E2A4-DE1D-4723-A068-A60E536F327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45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BCBCBC"/>
                </a:solidFill>
                <a:ea typeface="Arial" charset="0"/>
              </a:defRPr>
            </a:lvl1pPr>
          </a:lstStyle>
          <a:p>
            <a:pPr>
              <a:defRPr/>
            </a:pPr>
            <a:fld id="{30357A63-30C8-436F-A38A-27A8E6DD9FAE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CBCBC"/>
                </a:solidFill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  <a:ea typeface="Arial" charset="0"/>
              </a:defRPr>
            </a:lvl1pPr>
          </a:lstStyle>
          <a:p>
            <a:pPr>
              <a:defRPr/>
            </a:pPr>
            <a:fld id="{45C89DB1-1BA0-4992-947E-D69D0BF3362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50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Arial" charset="0"/>
              </a:defRPr>
            </a:lvl1pPr>
          </a:lstStyle>
          <a:p>
            <a:pPr>
              <a:defRPr/>
            </a:pPr>
            <a:fld id="{B8675028-0A81-46B6-A9B7-38E370FC04ED}" type="datetimeFigureOut">
              <a:rPr lang="en-US" altLang="x-none"/>
              <a:pPr>
                <a:defRPr/>
              </a:pPr>
              <a:t>1/17/20</a:t>
            </a:fld>
            <a:endParaRPr lang="en-US" altLang="x-none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Arial" charset="0"/>
              </a:defRPr>
            </a:lvl1pPr>
          </a:lstStyle>
          <a:p>
            <a:pPr>
              <a:defRPr/>
            </a:pPr>
            <a:endParaRPr lang="x-none" altLang="x-none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Arial" charset="0"/>
              </a:defRPr>
            </a:lvl1pPr>
          </a:lstStyle>
          <a:p>
            <a:pPr>
              <a:defRPr/>
            </a:pPr>
            <a:fld id="{15DFEFC8-B068-41FE-9D34-85890E985F4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0" r:id="rId3"/>
    <p:sldLayoutId id="2147484069" r:id="rId4"/>
    <p:sldLayoutId id="214748407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WordArt 5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731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T-Craft Aero Club</a:t>
            </a:r>
          </a:p>
        </p:txBody>
      </p:sp>
      <p:sp>
        <p:nvSpPr>
          <p:cNvPr id="29698" name="WordArt 6"/>
          <p:cNvSpPr>
            <a:spLocks noChangeArrowheads="1" noChangeShapeType="1" noTextEdit="1"/>
          </p:cNvSpPr>
          <p:nvPr/>
        </p:nvSpPr>
        <p:spPr bwMode="auto">
          <a:xfrm>
            <a:off x="2286000" y="1905000"/>
            <a:ext cx="472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Annual Report</a:t>
            </a:r>
          </a:p>
        </p:txBody>
      </p:sp>
      <p:sp>
        <p:nvSpPr>
          <p:cNvPr id="29699" name="WordArt 8"/>
          <p:cNvSpPr>
            <a:spLocks noChangeArrowheads="1" noChangeShapeType="1" noTextEdit="1"/>
          </p:cNvSpPr>
          <p:nvPr/>
        </p:nvSpPr>
        <p:spPr bwMode="auto">
          <a:xfrm>
            <a:off x="3581400" y="2819400"/>
            <a:ext cx="22860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2018</a:t>
            </a:r>
          </a:p>
        </p:txBody>
      </p:sp>
      <p:sp>
        <p:nvSpPr>
          <p:cNvPr id="29700" name="WordArt 9"/>
          <p:cNvSpPr>
            <a:spLocks noChangeArrowheads="1" noChangeShapeType="1" noTextEdit="1"/>
          </p:cNvSpPr>
          <p:nvPr/>
        </p:nvSpPr>
        <p:spPr bwMode="auto">
          <a:xfrm>
            <a:off x="1447800" y="4495800"/>
            <a:ext cx="6553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3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"Putting Wings On Your Dreams"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4"/>
          <p:cNvSpPr>
            <a:spLocks noGrp="1"/>
          </p:cNvSpPr>
          <p:nvPr>
            <p:ph idx="4294967295"/>
          </p:nvPr>
        </p:nvSpPr>
        <p:spPr>
          <a:xfrm>
            <a:off x="1219200" y="37672"/>
            <a:ext cx="6705600" cy="7162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	</a:t>
            </a:r>
            <a:r>
              <a:rPr lang="en-US" sz="2400" u="sng" dirty="0"/>
              <a:t>KEY BANK ACCOUNTS- End of 2018</a:t>
            </a:r>
          </a:p>
          <a:p>
            <a:pPr eaLnBrk="1" hangingPunct="1">
              <a:buNone/>
            </a:pPr>
            <a:r>
              <a:rPr lang="en-US" sz="2400" dirty="0"/>
              <a:t>          </a:t>
            </a:r>
            <a:r>
              <a:rPr lang="en-US" sz="2000" dirty="0"/>
              <a:t>Checking			 $ 20,901.04            	Savings (Engine, Hull)                 $ 50,083.18</a:t>
            </a:r>
          </a:p>
          <a:p>
            <a:pPr eaLnBrk="1" hangingPunct="1">
              <a:buNone/>
            </a:pPr>
            <a:r>
              <a:rPr lang="en-US" sz="2000" dirty="0"/>
              <a:t>                   Savings </a:t>
            </a:r>
            <a:r>
              <a:rPr lang="en-US" sz="1800" dirty="0"/>
              <a:t>(New Aircraft)</a:t>
            </a:r>
            <a:r>
              <a:rPr lang="en-US" sz="2000" dirty="0"/>
              <a:t>              $11,035.28</a:t>
            </a:r>
          </a:p>
          <a:p>
            <a:pPr algn="ctr" eaLnBrk="1" hangingPunct="1">
              <a:buFontTx/>
              <a:buNone/>
            </a:pPr>
            <a:r>
              <a:rPr lang="en-US" sz="2000" dirty="0"/>
              <a:t>	TOTAL 			      </a:t>
            </a:r>
            <a:r>
              <a:rPr lang="en-US" sz="2000" u="sng" dirty="0"/>
              <a:t>$ 82,019.50</a:t>
            </a:r>
          </a:p>
          <a:p>
            <a:pPr eaLnBrk="1" hangingPunct="1">
              <a:buFontTx/>
              <a:buNone/>
            </a:pPr>
            <a:r>
              <a:rPr lang="en-US" sz="2000" dirty="0"/>
              <a:t>                          	      </a:t>
            </a:r>
            <a:r>
              <a:rPr lang="en-US" sz="2000" u="sng" dirty="0"/>
              <a:t>TOTAL  ASSETS</a:t>
            </a:r>
          </a:p>
          <a:p>
            <a:pPr eaLnBrk="1" hangingPunct="1">
              <a:buNone/>
            </a:pPr>
            <a:r>
              <a:rPr lang="en-US" sz="2000" dirty="0"/>
              <a:t>			2017    $ 234,017.10</a:t>
            </a:r>
          </a:p>
          <a:p>
            <a:pPr eaLnBrk="1" hangingPunct="1">
              <a:buNone/>
            </a:pPr>
            <a:r>
              <a:rPr lang="en-US" sz="2000" dirty="0"/>
              <a:t>			2018      $ 82,019.50</a:t>
            </a:r>
          </a:p>
          <a:p>
            <a:pPr eaLnBrk="1" hangingPunct="1">
              <a:buFontTx/>
              <a:buNone/>
            </a:pPr>
            <a:r>
              <a:rPr lang="en-US" sz="2000" dirty="0"/>
              <a:t>		          Change - $151,997.60</a:t>
            </a:r>
          </a:p>
          <a:p>
            <a:pPr eaLnBrk="1" hangingPunct="1">
              <a:buFontTx/>
              <a:buNone/>
            </a:pPr>
            <a:endParaRPr lang="en-US" sz="800" dirty="0"/>
          </a:p>
          <a:p>
            <a:pPr algn="ctr" eaLnBrk="1" hangingPunct="1">
              <a:buFontTx/>
              <a:buNone/>
            </a:pPr>
            <a:r>
              <a:rPr lang="en-US" sz="1800" u="sng" dirty="0"/>
              <a:t>Major Purchases</a:t>
            </a:r>
          </a:p>
          <a:p>
            <a:pPr algn="ctr" eaLnBrk="1" hangingPunct="1">
              <a:buFontTx/>
              <a:buNone/>
            </a:pPr>
            <a:r>
              <a:rPr lang="en-US" sz="1800" dirty="0"/>
              <a:t>Avionics Upgrades: 15,200</a:t>
            </a:r>
          </a:p>
          <a:p>
            <a:pPr algn="ctr" eaLnBrk="1" hangingPunct="1">
              <a:buFontTx/>
              <a:buNone/>
            </a:pPr>
            <a:r>
              <a:rPr lang="en-US" sz="1800" dirty="0"/>
              <a:t>91X upgrades: $30,000</a:t>
            </a:r>
          </a:p>
          <a:p>
            <a:pPr algn="ctr" eaLnBrk="1" hangingPunct="1">
              <a:buFontTx/>
              <a:buNone/>
            </a:pPr>
            <a:r>
              <a:rPr lang="en-US" sz="1800" dirty="0"/>
              <a:t>Three new engines and props: $86,500</a:t>
            </a:r>
          </a:p>
          <a:p>
            <a:pPr algn="ctr" eaLnBrk="1" hangingPunct="1">
              <a:buFontTx/>
              <a:buNone/>
            </a:pPr>
            <a:r>
              <a:rPr lang="en-US" sz="1800" dirty="0"/>
              <a:t>New Hanger Project: $$$</a:t>
            </a:r>
          </a:p>
          <a:p>
            <a:pPr algn="ctr" eaLnBrk="1" hangingPunct="1">
              <a:buFontTx/>
              <a:buNone/>
            </a:pPr>
            <a:endParaRPr lang="en-US" sz="800" dirty="0"/>
          </a:p>
          <a:p>
            <a:pPr algn="ctr" eaLnBrk="1" hangingPunct="1">
              <a:buFontTx/>
              <a:buNone/>
            </a:pPr>
            <a:r>
              <a:rPr lang="en-US" sz="1800" u="sng" dirty="0"/>
              <a:t>Fuel Savings</a:t>
            </a:r>
            <a:r>
              <a:rPr lang="en-US" sz="1800" dirty="0"/>
              <a:t>	</a:t>
            </a:r>
          </a:p>
          <a:p>
            <a:pPr algn="ctr" eaLnBrk="1" hangingPunct="1">
              <a:buFontTx/>
              <a:buNone/>
            </a:pPr>
            <a:r>
              <a:rPr lang="en-US" sz="1800" dirty="0"/>
              <a:t>Currently our cost $4.70   FBO  $5.12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sz="1800" dirty="0"/>
              <a:t>   Approximately 20,000 Gal Burned 2018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sz="1800" dirty="0"/>
              <a:t>$0.42/gal Savings over FBO = $ 8,400 !</a:t>
            </a:r>
          </a:p>
          <a:p>
            <a:pPr eaLnBrk="1" hangingPunct="1">
              <a:buFontTx/>
              <a:buNone/>
            </a:pPr>
            <a:endParaRPr lang="en-US" sz="2000" dirty="0">
              <a:latin typeface="Arial Black" pitchFamily="34" charset="0"/>
            </a:endParaRP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74440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2"/>
          <p:cNvSpPr>
            <a:spLocks noChangeArrowheads="1" noChangeShapeType="1" noTextEdit="1"/>
          </p:cNvSpPr>
          <p:nvPr/>
        </p:nvSpPr>
        <p:spPr bwMode="auto">
          <a:xfrm>
            <a:off x="1905000" y="1524000"/>
            <a:ext cx="4876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Secretary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Bert Osborn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5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50863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  <p:sp>
        <p:nvSpPr>
          <p:cNvPr id="40962" name="Content Placeholder 4"/>
          <p:cNvSpPr>
            <a:spLocks noGrp="1"/>
          </p:cNvSpPr>
          <p:nvPr>
            <p:ph idx="4294967295"/>
          </p:nvPr>
        </p:nvSpPr>
        <p:spPr>
          <a:xfrm>
            <a:off x="609600" y="457200"/>
            <a:ext cx="79248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Records</a:t>
            </a:r>
            <a:r>
              <a:rPr lang="en-US" altLang="en-US" sz="2800" dirty="0"/>
              <a:t>	</a:t>
            </a:r>
            <a:endParaRPr lang="en-US" altLang="en-US" sz="1400" dirty="0"/>
          </a:p>
        </p:txBody>
      </p:sp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1066800" y="1905000"/>
            <a:ext cx="6934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 12 Newsletters on T-CRAFT.ORG site</a:t>
            </a:r>
          </a:p>
          <a:p>
            <a:pPr>
              <a:buFontTx/>
              <a:buChar char="•"/>
            </a:pPr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  Provides detailed minutes of all proceedings.</a:t>
            </a:r>
          </a:p>
          <a:p>
            <a:r>
              <a:rPr lang="en-US" sz="2400" dirty="0"/>
              <a:t>    9 Membership Meetings</a:t>
            </a:r>
          </a:p>
          <a:p>
            <a:r>
              <a:rPr lang="en-US" sz="2400" dirty="0"/>
              <a:t>  14 Board and special board meetings.</a:t>
            </a:r>
          </a:p>
          <a:p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Membership and Board meeting minutes in the file cabinets.  Electronic version available on request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WordArt 2"/>
          <p:cNvSpPr>
            <a:spLocks noChangeArrowheads="1" noChangeShapeType="1" noTextEdit="1"/>
          </p:cNvSpPr>
          <p:nvPr/>
        </p:nvSpPr>
        <p:spPr bwMode="auto">
          <a:xfrm>
            <a:off x="1676400" y="1143000"/>
            <a:ext cx="6248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Billing Director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Reggie Sellers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066800" y="3733801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2018 T-Craft Billing</a:t>
            </a:r>
            <a:endParaRPr lang="en-US" sz="3200" dirty="0"/>
          </a:p>
          <a:p>
            <a:pPr algn="ctr"/>
            <a:r>
              <a:rPr lang="en-US" sz="2400" dirty="0"/>
              <a:t>From 12/26/17 through 12/25/18</a:t>
            </a:r>
          </a:p>
        </p:txBody>
      </p:sp>
    </p:spTree>
    <p:extLst>
      <p:ext uri="{BB962C8B-B14F-4D97-AF65-F5344CB8AC3E}">
        <p14:creationId xmlns:p14="http://schemas.microsoft.com/office/powerpoint/2010/main" val="15378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Box 1"/>
          <p:cNvSpPr txBox="1">
            <a:spLocks noChangeArrowheads="1"/>
          </p:cNvSpPr>
          <p:nvPr/>
        </p:nvSpPr>
        <p:spPr bwMode="auto">
          <a:xfrm>
            <a:off x="1143000" y="5334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Flight Log System</a:t>
            </a:r>
          </a:p>
        </p:txBody>
      </p:sp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381000" y="1447800"/>
            <a:ext cx="41148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Benefits</a:t>
            </a:r>
          </a:p>
          <a:p>
            <a:pPr algn="ctr"/>
            <a:endParaRPr lang="en-US" dirty="0"/>
          </a:p>
          <a:p>
            <a:r>
              <a:rPr lang="en-US" sz="2400" dirty="0"/>
              <a:t>-Billing Accuracy</a:t>
            </a:r>
          </a:p>
          <a:p>
            <a:r>
              <a:rPr lang="en-US" sz="2400" dirty="0"/>
              <a:t>-Convenience</a:t>
            </a:r>
          </a:p>
          <a:p>
            <a:r>
              <a:rPr lang="en-US" sz="2400" dirty="0"/>
              <a:t>-Paperless</a:t>
            </a:r>
          </a:p>
          <a:p>
            <a:r>
              <a:rPr lang="en-US" sz="2400" dirty="0"/>
              <a:t>-Maintenance Tracking</a:t>
            </a:r>
          </a:p>
          <a:p>
            <a:r>
              <a:rPr lang="en-US" sz="2400" dirty="0"/>
              <a:t>-Review Data to Nov. 2010</a:t>
            </a:r>
          </a:p>
          <a:p>
            <a:r>
              <a:rPr lang="en-US" sz="2400" dirty="0"/>
              <a:t>-Multiple Month Reports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343400" y="1447800"/>
            <a:ext cx="4648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Logging Tips</a:t>
            </a:r>
          </a:p>
          <a:p>
            <a:pPr algn="ctr"/>
            <a:endParaRPr lang="en-US" dirty="0"/>
          </a:p>
          <a:p>
            <a:r>
              <a:rPr lang="en-US" sz="2400" dirty="0"/>
              <a:t>-Log Before and After Flights </a:t>
            </a:r>
          </a:p>
          <a:p>
            <a:r>
              <a:rPr lang="en-US" sz="2400" dirty="0"/>
              <a:t>-Please Check Hobbs Time</a:t>
            </a:r>
          </a:p>
          <a:p>
            <a:r>
              <a:rPr lang="en-US" sz="2400" dirty="0"/>
              <a:t>-Enter Fuel and Oil Information</a:t>
            </a:r>
          </a:p>
          <a:p>
            <a:r>
              <a:rPr lang="en-US" sz="2400" dirty="0"/>
              <a:t>-Enter Destination  </a:t>
            </a:r>
          </a:p>
          <a:p>
            <a:r>
              <a:rPr lang="en-US" sz="2400" dirty="0"/>
              <a:t>-Report Issues to 208-861-6274</a:t>
            </a:r>
          </a:p>
          <a:p>
            <a:r>
              <a:rPr lang="en-US" sz="2400" dirty="0"/>
              <a:t>-Email regluvs2fly@gmail.com</a:t>
            </a:r>
          </a:p>
        </p:txBody>
      </p:sp>
    </p:spTree>
    <p:extLst>
      <p:ext uri="{BB962C8B-B14F-4D97-AF65-F5344CB8AC3E}">
        <p14:creationId xmlns:p14="http://schemas.microsoft.com/office/powerpoint/2010/main" val="4080743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WordArt 2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2018 Hours/Dollars Billed</a:t>
            </a:r>
          </a:p>
        </p:txBody>
      </p:sp>
      <p:graphicFrame>
        <p:nvGraphicFramePr>
          <p:cNvPr id="31834" name="Group 90"/>
          <p:cNvGraphicFramePr>
            <a:graphicFrameLocks noGrp="1"/>
          </p:cNvGraphicFramePr>
          <p:nvPr>
            <p:ph idx="4294967295"/>
          </p:nvPr>
        </p:nvGraphicFramePr>
        <p:xfrm>
          <a:off x="1143000" y="1219200"/>
          <a:ext cx="6858000" cy="4953000"/>
        </p:xfrm>
        <a:graphic>
          <a:graphicData uri="http://schemas.openxmlformats.org/drawingml/2006/table">
            <a:tbl>
              <a:tblPr/>
              <a:tblGrid>
                <a:gridCol w="199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Aircraft</a:t>
                      </a:r>
                      <a:endParaRPr kumimoji="0" lang="en-US" altLang="x-none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Hours Flown</a:t>
                      </a:r>
                      <a:endParaRPr kumimoji="0" lang="en-US" altLang="x-none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Dollars Billed</a:t>
                      </a:r>
                      <a:endParaRPr kumimoji="0" lang="en-US" altLang="x-none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13686</a:t>
                      </a:r>
                      <a:endParaRPr kumimoji="0" lang="en-US" altLang="x-non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576.3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42,338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4464R</a:t>
                      </a:r>
                      <a:endParaRPr kumimoji="0" lang="en-US" altLang="x-non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387.7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27,610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67375</a:t>
                      </a:r>
                      <a:endParaRPr kumimoji="0" lang="en-US" altLang="x-non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334.4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20,380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9989E</a:t>
                      </a:r>
                      <a:endParaRPr kumimoji="0" lang="en-US" altLang="x-non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311.1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 38,898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1293F</a:t>
                      </a:r>
                      <a:endParaRPr kumimoji="0" lang="en-US" altLang="x-non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302.3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 25,478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7593S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214.1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 26,527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1891X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179.9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    21,483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2305.8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$202,715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2017</a:t>
                      </a:r>
                      <a:endParaRPr kumimoji="0" lang="en-US" altLang="x-non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2103.7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$176,696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4076" name="Text Box 353"/>
          <p:cNvSpPr txBox="1">
            <a:spLocks noChangeArrowheads="1"/>
          </p:cNvSpPr>
          <p:nvPr/>
        </p:nvSpPr>
        <p:spPr bwMode="auto">
          <a:xfrm>
            <a:off x="2895600" y="137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69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x-none" sz="2800" b="1" u="sng" dirty="0"/>
              <a:t>2017 Monthly Income from Billing</a:t>
            </a:r>
            <a:br>
              <a:rPr lang="en-US" altLang="x-none" sz="2800" dirty="0"/>
            </a:br>
            <a:r>
              <a:rPr lang="en-US" altLang="x-none" sz="2000" dirty="0"/>
              <a:t>(Dues, Minimum Hours, New Member Fees, Tax, Flight Hrs &amp; Misc)</a:t>
            </a:r>
          </a:p>
        </p:txBody>
      </p:sp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2209800" y="1498600"/>
            <a:ext cx="51317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January</a:t>
            </a:r>
            <a:r>
              <a:rPr lang="en-US" sz="2000" b="1" dirty="0"/>
              <a:t>			</a:t>
            </a:r>
            <a:r>
              <a:rPr lang="en-US" sz="2000" dirty="0"/>
              <a:t>  16,212</a:t>
            </a:r>
          </a:p>
          <a:p>
            <a:r>
              <a:rPr lang="en-US" sz="2000" dirty="0"/>
              <a:t>February		  17,521</a:t>
            </a:r>
          </a:p>
          <a:p>
            <a:r>
              <a:rPr lang="en-US" sz="2000" dirty="0"/>
              <a:t>March			  23,375</a:t>
            </a:r>
          </a:p>
          <a:p>
            <a:r>
              <a:rPr lang="en-US" sz="2000" dirty="0"/>
              <a:t>April			  18,635</a:t>
            </a:r>
          </a:p>
          <a:p>
            <a:r>
              <a:rPr lang="en-US" sz="2000" dirty="0"/>
              <a:t>May			  23,330</a:t>
            </a:r>
          </a:p>
          <a:p>
            <a:r>
              <a:rPr lang="en-US" sz="2000" dirty="0"/>
              <a:t>June			  22,949</a:t>
            </a:r>
          </a:p>
          <a:p>
            <a:r>
              <a:rPr lang="en-US" sz="2000" dirty="0"/>
              <a:t>July			  38,051</a:t>
            </a:r>
          </a:p>
          <a:p>
            <a:r>
              <a:rPr lang="en-US" sz="2000" dirty="0"/>
              <a:t>August			  29,145</a:t>
            </a:r>
          </a:p>
          <a:p>
            <a:r>
              <a:rPr lang="en-US" sz="2000" dirty="0"/>
              <a:t>September		  26,050</a:t>
            </a:r>
          </a:p>
          <a:p>
            <a:r>
              <a:rPr lang="en-US" sz="2000" dirty="0"/>
              <a:t>October			  31,826</a:t>
            </a:r>
          </a:p>
          <a:p>
            <a:r>
              <a:rPr lang="en-US" sz="2000" dirty="0"/>
              <a:t>November		  34,296</a:t>
            </a:r>
          </a:p>
          <a:p>
            <a:r>
              <a:rPr lang="en-US" sz="2000" dirty="0"/>
              <a:t>December		  24,745</a:t>
            </a:r>
          </a:p>
          <a:p>
            <a:r>
              <a:rPr lang="en-US" sz="2000" b="1" dirty="0"/>
              <a:t>			_______</a:t>
            </a:r>
          </a:p>
          <a:p>
            <a:r>
              <a:rPr lang="en-US" sz="2000" b="1" dirty="0"/>
              <a:t>Totals 2018/2017:         $306,135/$277,840</a:t>
            </a:r>
          </a:p>
        </p:txBody>
      </p:sp>
    </p:spTree>
    <p:extLst>
      <p:ext uri="{BB962C8B-B14F-4D97-AF65-F5344CB8AC3E}">
        <p14:creationId xmlns:p14="http://schemas.microsoft.com/office/powerpoint/2010/main" val="3024068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152400" y="149225"/>
            <a:ext cx="93726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						     </a:t>
            </a:r>
            <a:r>
              <a:rPr lang="en-US" sz="2400" b="1" u="sng" dirty="0"/>
              <a:t>2017</a:t>
            </a:r>
            <a:r>
              <a:rPr lang="en-US" sz="2400" b="1" dirty="0"/>
              <a:t>           </a:t>
            </a:r>
            <a:r>
              <a:rPr lang="en-US" sz="2400" b="1" u="sng" dirty="0"/>
              <a:t> 2018</a:t>
            </a:r>
          </a:p>
          <a:p>
            <a:r>
              <a:rPr lang="en-US" sz="2400" b="1" dirty="0"/>
              <a:t>Total Flight Dollars Collected  		</a:t>
            </a:r>
            <a:r>
              <a:rPr lang="en-US" sz="2400" dirty="0"/>
              <a:t>$170,219     $195,104</a:t>
            </a:r>
          </a:p>
          <a:p>
            <a:r>
              <a:rPr lang="en-US" sz="2400" b="1" dirty="0"/>
              <a:t>Minimum Use it or Lose it		  </a:t>
            </a:r>
            <a:r>
              <a:rPr lang="en-US" sz="2400" dirty="0"/>
              <a:t>$21,359       $24,936</a:t>
            </a:r>
            <a:endParaRPr lang="en-US" sz="2400" b="1" dirty="0"/>
          </a:p>
          <a:p>
            <a:r>
              <a:rPr lang="en-US" sz="2400" b="1" dirty="0"/>
              <a:t>Monthly Dues				  </a:t>
            </a:r>
            <a:r>
              <a:rPr lang="en-US" sz="2400" dirty="0"/>
              <a:t>$73,222       $74,816</a:t>
            </a:r>
            <a:endParaRPr lang="en-US" sz="2400" b="1" dirty="0"/>
          </a:p>
          <a:p>
            <a:r>
              <a:rPr lang="en-US" sz="2400" b="1" dirty="0"/>
              <a:t>Club Membership 	(New  Members)	  </a:t>
            </a:r>
            <a:r>
              <a:rPr lang="en-US" sz="2400" dirty="0"/>
              <a:t>$12,705       $11,335</a:t>
            </a:r>
            <a:endParaRPr lang="en-US" sz="2400" b="1" dirty="0"/>
          </a:p>
          <a:p>
            <a:r>
              <a:rPr lang="en-US" sz="2000" dirty="0"/>
              <a:t>(Class I , Class II and upgrades)</a:t>
            </a:r>
            <a:r>
              <a:rPr lang="en-US" sz="2400" dirty="0"/>
              <a:t>	  	  	</a:t>
            </a:r>
            <a:endParaRPr lang="en-US" sz="2400" b="1" dirty="0"/>
          </a:p>
          <a:p>
            <a:r>
              <a:rPr lang="en-US" sz="2400" b="1" dirty="0"/>
              <a:t>Late Member Fees / interest                        </a:t>
            </a:r>
            <a:r>
              <a:rPr lang="en-US" sz="2400" dirty="0"/>
              <a:t>$707            $889</a:t>
            </a:r>
          </a:p>
          <a:p>
            <a:endParaRPr lang="en-US" sz="2400" dirty="0"/>
          </a:p>
          <a:p>
            <a:r>
              <a:rPr lang="en-US" sz="2400" b="1" dirty="0"/>
              <a:t>Total						</a:t>
            </a:r>
            <a:r>
              <a:rPr lang="en-US" sz="2400" dirty="0"/>
              <a:t>$278,212      $307,080 </a:t>
            </a:r>
          </a:p>
          <a:p>
            <a:r>
              <a:rPr lang="en-US" sz="2400" b="1" dirty="0"/>
              <a:t>Sales Tax Collected and Paid 	             - </a:t>
            </a:r>
            <a:r>
              <a:rPr lang="en-US" sz="2400" u="sng" dirty="0"/>
              <a:t>$6,886</a:t>
            </a:r>
            <a:r>
              <a:rPr lang="en-US" sz="2400" dirty="0"/>
              <a:t>       </a:t>
            </a:r>
            <a:r>
              <a:rPr lang="en-US" sz="2400" u="sng" dirty="0"/>
              <a:t>- $7,562</a:t>
            </a:r>
          </a:p>
          <a:p>
            <a:r>
              <a:rPr lang="en-US" sz="2400" b="1" dirty="0"/>
              <a:t>Net Total				</a:t>
            </a:r>
            <a:r>
              <a:rPr lang="en-US" sz="2400" dirty="0"/>
              <a:t>            $271,326     $299,518</a:t>
            </a:r>
            <a:r>
              <a:rPr lang="en-US" sz="2400" b="1" dirty="0"/>
              <a:t>			</a:t>
            </a:r>
            <a:endParaRPr lang="en-US" sz="2400" b="1" u="sng" dirty="0"/>
          </a:p>
          <a:p>
            <a:r>
              <a:rPr lang="en-US" sz="2400" dirty="0"/>
              <a:t>Monthly Board Credit			  - $10,969     - $9,707</a:t>
            </a:r>
          </a:p>
          <a:p>
            <a:r>
              <a:rPr lang="en-US" sz="2400" dirty="0"/>
              <a:t>Oil Change Credits 			   	       - $945     - $1,485</a:t>
            </a:r>
          </a:p>
          <a:p>
            <a:r>
              <a:rPr lang="en-US" sz="2400" dirty="0"/>
              <a:t>Credit for Sponsor, Maint. Asst, Top Flyer    - $1,542     - $1,878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</a:t>
            </a:r>
          </a:p>
          <a:p>
            <a:endParaRPr lang="en-US" sz="2400" dirty="0"/>
          </a:p>
          <a:p>
            <a:r>
              <a:rPr lang="en-US" sz="2400" dirty="0"/>
              <a:t>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4273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88" name="Group 72"/>
          <p:cNvGraphicFramePr>
            <a:graphicFrameLocks noGrp="1"/>
          </p:cNvGraphicFramePr>
          <p:nvPr/>
        </p:nvGraphicFramePr>
        <p:xfrm>
          <a:off x="2209800" y="1143000"/>
          <a:ext cx="4876800" cy="4572000"/>
        </p:xfrm>
        <a:graphic>
          <a:graphicData uri="http://schemas.openxmlformats.org/drawingml/2006/table">
            <a:tbl>
              <a:tblPr/>
              <a:tblGrid>
                <a:gridCol w="6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?     ? 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James Patterson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Jiyun 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Nejely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Slay Windham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Stefan St. Marie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Kent Murri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Tad Jones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Elizabeth Carter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7151" name="WordArt 48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315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Top Ten Flyers 2018 - Hours Flown</a:t>
            </a:r>
          </a:p>
        </p:txBody>
      </p:sp>
    </p:spTree>
    <p:extLst>
      <p:ext uri="{BB962C8B-B14F-4D97-AF65-F5344CB8AC3E}">
        <p14:creationId xmlns:p14="http://schemas.microsoft.com/office/powerpoint/2010/main" val="324769482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D8786D-563E-584A-A45F-0485934AA261}"/>
              </a:ext>
            </a:extLst>
          </p:cNvPr>
          <p:cNvSpPr/>
          <p:nvPr/>
        </p:nvSpPr>
        <p:spPr>
          <a:xfrm>
            <a:off x="1427615" y="2286000"/>
            <a:ext cx="62887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Top Flyer for 2018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“Bill Howard"</a:t>
            </a:r>
          </a:p>
        </p:txBody>
      </p:sp>
    </p:spTree>
    <p:extLst>
      <p:ext uri="{BB962C8B-B14F-4D97-AF65-F5344CB8AC3E}">
        <p14:creationId xmlns:p14="http://schemas.microsoft.com/office/powerpoint/2010/main" val="15921811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WordArt 2"/>
          <p:cNvSpPr>
            <a:spLocks noChangeArrowheads="1" noChangeShapeType="1" noTextEdit="1"/>
          </p:cNvSpPr>
          <p:nvPr/>
        </p:nvSpPr>
        <p:spPr bwMode="auto">
          <a:xfrm>
            <a:off x="2362200" y="1371600"/>
            <a:ext cx="46482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President </a:t>
            </a:r>
          </a:p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Ben Brandt</a:t>
            </a:r>
          </a:p>
          <a:p>
            <a:pPr algn="ctr"/>
            <a:endParaRPr lang="en-US" sz="40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  <a:p>
            <a:pPr algn="ctr"/>
            <a:endParaRPr lang="en-US" sz="40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WordArt 2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7239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/ Safety Director</a:t>
            </a:r>
          </a:p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Jim Hudson</a:t>
            </a:r>
          </a:p>
          <a:p>
            <a:pPr algn="ctr"/>
            <a:endParaRPr lang="en-US" sz="40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4"/>
          <p:cNvSpPr>
            <a:spLocks noGrp="1"/>
          </p:cNvSpPr>
          <p:nvPr>
            <p:ph idx="4294967295"/>
          </p:nvPr>
        </p:nvSpPr>
        <p:spPr>
          <a:xfrm>
            <a:off x="1219200" y="1752600"/>
            <a:ext cx="7239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104 	Members  </a:t>
            </a:r>
            <a:r>
              <a:rPr lang="en-US" sz="2000" dirty="0"/>
              <a:t>(105/2017,105/2016, 83/2015, 60/2014)</a:t>
            </a:r>
          </a:p>
          <a:p>
            <a:pPr>
              <a:buFontTx/>
              <a:buNone/>
            </a:pPr>
            <a:r>
              <a:rPr lang="en-US" sz="2400" dirty="0"/>
              <a:t>   28    People on wait list</a:t>
            </a:r>
          </a:p>
          <a:p>
            <a:pPr>
              <a:buFontTx/>
              <a:buNone/>
            </a:pPr>
            <a:r>
              <a:rPr lang="en-US" sz="2400" dirty="0"/>
              <a:t>   13 	New members </a:t>
            </a:r>
            <a:r>
              <a:rPr lang="en-US" sz="2000" dirty="0"/>
              <a:t>(16 / 2017, 34 / 2016, 29 / 2015)</a:t>
            </a:r>
          </a:p>
          <a:p>
            <a:pPr lvl="0">
              <a:buClr>
                <a:srgbClr val="E3E3FF"/>
              </a:buClr>
              <a:buNone/>
            </a:pPr>
            <a:r>
              <a:rPr lang="en-US" sz="2400" dirty="0"/>
              <a:t>   14 	Resigned </a:t>
            </a:r>
            <a:r>
              <a:rPr lang="en-US" sz="2000" dirty="0">
                <a:solidFill>
                  <a:srgbClr val="FFFFFF"/>
                </a:solidFill>
              </a:rPr>
              <a:t>(16 / 2017, 11 / 2016, 6 / 2015)</a:t>
            </a:r>
          </a:p>
          <a:p>
            <a:pPr>
              <a:buFontTx/>
              <a:buNone/>
            </a:pPr>
            <a:r>
              <a:rPr lang="en-US" sz="2400" dirty="0"/>
              <a:t>   18 	Suspended and/or Inactive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800" dirty="0"/>
              <a:t>   37 </a:t>
            </a:r>
            <a:r>
              <a:rPr lang="en-US" sz="2400" dirty="0"/>
              <a:t>Class I (36%) / 67 Class II (64%)</a:t>
            </a:r>
          </a:p>
          <a:p>
            <a:endParaRPr lang="en-US" sz="2400" dirty="0"/>
          </a:p>
        </p:txBody>
      </p:sp>
      <p:sp>
        <p:nvSpPr>
          <p:cNvPr id="50178" name="WordArt 5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5181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Status</a:t>
            </a:r>
          </a:p>
          <a:p>
            <a:pPr algn="ctr"/>
            <a:r>
              <a:rPr lang="en-US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 Year End 2018</a:t>
            </a:r>
          </a:p>
          <a:p>
            <a:pPr algn="ctr"/>
            <a:endParaRPr lang="en-US" sz="3600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Content Placeholder 4"/>
          <p:cNvSpPr>
            <a:spLocks noGrp="1"/>
          </p:cNvSpPr>
          <p:nvPr>
            <p:ph idx="4294967295"/>
          </p:nvPr>
        </p:nvSpPr>
        <p:spPr>
          <a:xfrm>
            <a:off x="1524000" y="1752600"/>
            <a:ext cx="61722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 	  </a:t>
            </a:r>
            <a:r>
              <a:rPr lang="en-US" sz="2000" dirty="0"/>
              <a:t>(Previous </a:t>
            </a:r>
          </a:p>
          <a:p>
            <a:pPr>
              <a:buFontTx/>
              <a:buNone/>
            </a:pPr>
            <a:r>
              <a:rPr lang="en-US" sz="2000" dirty="0"/>
              <a:t>           Year)</a:t>
            </a:r>
          </a:p>
          <a:p>
            <a:pPr>
              <a:buFontTx/>
              <a:buNone/>
            </a:pPr>
            <a:r>
              <a:rPr lang="en-US" sz="2400" dirty="0"/>
              <a:t>   13  (15)  	Student Pilot Rating </a:t>
            </a:r>
          </a:p>
          <a:p>
            <a:pPr>
              <a:buFontTx/>
              <a:buNone/>
            </a:pPr>
            <a:r>
              <a:rPr lang="en-US" sz="2400" dirty="0"/>
              <a:t>   67  (68)  	Private Pilot Rating</a:t>
            </a:r>
          </a:p>
          <a:p>
            <a:pPr>
              <a:buFontTx/>
              <a:buNone/>
            </a:pPr>
            <a:r>
              <a:rPr lang="en-US" sz="2400" dirty="0"/>
              <a:t>    1     (1)  	Recreational Pilot Rating</a:t>
            </a:r>
          </a:p>
          <a:p>
            <a:pPr>
              <a:buFontTx/>
              <a:buNone/>
            </a:pPr>
            <a:r>
              <a:rPr lang="en-US" sz="2400" dirty="0"/>
              <a:t>   11  (12)  	Commercial Rating</a:t>
            </a:r>
          </a:p>
          <a:p>
            <a:pPr>
              <a:buFontTx/>
              <a:buNone/>
            </a:pPr>
            <a:r>
              <a:rPr lang="en-US" sz="2400" dirty="0"/>
              <a:t>   13    (9)  	ATP Rating</a:t>
            </a:r>
          </a:p>
          <a:p>
            <a:pPr>
              <a:buFontTx/>
              <a:buNone/>
            </a:pPr>
            <a:r>
              <a:rPr lang="en-US" sz="2400" dirty="0"/>
              <a:t>   34  (31) 	Instrument Rated Pilots</a:t>
            </a:r>
          </a:p>
        </p:txBody>
      </p:sp>
      <p:sp>
        <p:nvSpPr>
          <p:cNvPr id="51202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4800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 Ratings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End of 2018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872"/>
          <p:cNvSpPr>
            <a:spLocks noChangeArrowheads="1" noChangeShapeType="1" noTextEdit="1"/>
          </p:cNvSpPr>
          <p:nvPr/>
        </p:nvSpPr>
        <p:spPr bwMode="auto">
          <a:xfrm>
            <a:off x="2362200" y="228600"/>
            <a:ext cx="40671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13 New Members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2018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932844"/>
              </p:ext>
            </p:extLst>
          </p:nvPr>
        </p:nvGraphicFramePr>
        <p:xfrm>
          <a:off x="1981198" y="1295400"/>
          <a:ext cx="5181601" cy="3630973"/>
        </p:xfrm>
        <a:graphic>
          <a:graphicData uri="http://schemas.openxmlformats.org/drawingml/2006/table">
            <a:tbl>
              <a:tblPr/>
              <a:tblGrid>
                <a:gridCol w="1359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093">
                  <a:extLst>
                    <a:ext uri="{9D8B030D-6E8A-4147-A177-3AD203B41FA5}">
                      <a16:colId xmlns:a16="http://schemas.microsoft.com/office/drawing/2014/main" val="1488962545"/>
                    </a:ext>
                  </a:extLst>
                </a:gridCol>
                <a:gridCol w="1334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First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Last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Joined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Verdana" charset="0"/>
                        </a:rPr>
                        <a:t>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John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Larson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1/9/18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Jiyun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Li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3/7/18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Elizabeth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Carter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3/12/18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Brad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Mabe</a:t>
                      </a:r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4/19/18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David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Blood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4/24/2018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Charlie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Wambold</a:t>
                      </a:r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5/29/2018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Bill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Howard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6/12/2018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Doug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Case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6/12/2018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Brian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Glenn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8/5/2018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Michael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Hunt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8/14/2018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Regis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Ertle</a:t>
                      </a:r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8/26/2018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Chris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Nebrigich</a:t>
                      </a:r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10/26/2018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Ian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Bock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10/28/2018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WordArt 2"/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6969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14 Members Resigned 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0" cap="none" spc="0" normalizeH="0" baseline="0" noProof="0" dirty="0">
              <a:ln w="25400">
                <a:solidFill>
                  <a:srgbClr val="FFFFFF"/>
                </a:solidFill>
                <a:round/>
                <a:headEnd/>
                <a:tailEnd/>
              </a:ln>
              <a:solidFill>
                <a:srgbClr val="96969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ABFEC4-3618-9146-8F3D-8A414D87FF68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1613512"/>
          <a:ext cx="6172200" cy="4253884"/>
        </p:xfrm>
        <a:graphic>
          <a:graphicData uri="http://schemas.openxmlformats.org/drawingml/2006/table">
            <a:tbl>
              <a:tblPr/>
              <a:tblGrid>
                <a:gridCol w="1332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26">
                  <a:extLst>
                    <a:ext uri="{9D8B030D-6E8A-4147-A177-3AD203B41FA5}">
                      <a16:colId xmlns:a16="http://schemas.microsoft.com/office/drawing/2014/main" val="1488962545"/>
                    </a:ext>
                  </a:extLst>
                </a:gridCol>
                <a:gridCol w="1082799">
                  <a:extLst>
                    <a:ext uri="{9D8B030D-6E8A-4147-A177-3AD203B41FA5}">
                      <a16:colId xmlns:a16="http://schemas.microsoft.com/office/drawing/2014/main" val="2973191492"/>
                    </a:ext>
                  </a:extLst>
                </a:gridCol>
                <a:gridCol w="1082799">
                  <a:extLst>
                    <a:ext uri="{9D8B030D-6E8A-4147-A177-3AD203B41FA5}">
                      <a16:colId xmlns:a16="http://schemas.microsoft.com/office/drawing/2014/main" val="4139636417"/>
                    </a:ext>
                  </a:extLst>
                </a:gridCol>
                <a:gridCol w="1082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Name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Resigned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Meshack-Hart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9/9/14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1/9/18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Marjorie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2/14/17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3/6/18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808684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Preston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Rufe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2/10/15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3/12/18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9/27/16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4/18/18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Houston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10/29/13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4/10/2018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Bennett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2/14/17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5/8/18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Straubhar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4/11/17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6/14/18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5/27/14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6/26/18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Sheridian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7/12/16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7/29/18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4/26/16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8/14/18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Mabe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4/19/18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8/26/18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Jennings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10/25/16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10/26/18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Osborn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3/17/2009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10/28/18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Travis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Gibson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5/13/2014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12/3/18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II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7418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4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5410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>
              <a:defRPr/>
            </a:pPr>
            <a:r>
              <a:rPr lang="en-US" sz="24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 Safety Newsletters</a:t>
            </a:r>
          </a:p>
          <a:p>
            <a:pPr algn="ctr">
              <a:defRPr/>
            </a:pPr>
            <a:r>
              <a:rPr lang="en-US" sz="24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"A Safe Pilot is always learning</a:t>
            </a:r>
            <a:r>
              <a:rPr lang="en-US" sz="24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"</a:t>
            </a:r>
          </a:p>
        </p:txBody>
      </p:sp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1295400" y="1676400"/>
            <a:ext cx="7467600" cy="484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January - IFR Tools - EFB’s, FAA Back to Basics.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February - “Tame the Winds”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March - “Craziness in the Traffic Pattern”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April - RAF Safety Survey / Back Country Guide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May - Density Altitude Refresher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June - Why do we keep making the same mistakes? - 2017 Null Report.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July - Go-Around Mistakes.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August - Thank God the Smoke is Gone.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September - Controlled Flight Into Terrain (CFIT) accidents. 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October - The Impossible Turn.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November – Stick &amp; Rudder Skills.</a:t>
            </a:r>
            <a:br>
              <a:rPr lang="en-US" dirty="0"/>
            </a:br>
            <a:endParaRPr lang="en-US" dirty="0"/>
          </a:p>
          <a:p>
            <a:pPr marL="285750" indent="-285750">
              <a:lnSpc>
                <a:spcPct val="120000"/>
              </a:lnSpc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4"/>
          <p:cNvSpPr>
            <a:spLocks noChangeArrowheads="1" noChangeShapeType="1" noTextEdit="1"/>
          </p:cNvSpPr>
          <p:nvPr/>
        </p:nvSpPr>
        <p:spPr bwMode="auto">
          <a:xfrm>
            <a:off x="1981200" y="838200"/>
            <a:ext cx="5410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>
              <a:defRPr/>
            </a:pPr>
            <a:r>
              <a:rPr lang="en-US" sz="24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 Schedule Master &amp;</a:t>
            </a:r>
          </a:p>
          <a:p>
            <a:pPr algn="ctr">
              <a:defRPr/>
            </a:pPr>
            <a:r>
              <a:rPr lang="en-US" sz="24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a typeface="Arial" charset="0"/>
              </a:rPr>
              <a:t>Webpage Updates</a:t>
            </a:r>
          </a:p>
          <a:p>
            <a:pPr algn="ctr">
              <a:defRPr/>
            </a:pPr>
            <a:endParaRPr lang="en-US" sz="2400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ea typeface="Arial" charset="0"/>
            </a:endParaRPr>
          </a:p>
        </p:txBody>
      </p:sp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1295400" y="2762308"/>
            <a:ext cx="746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Members need to keep email, phone, change of address updated on SM.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Members need to provide copies of updated to drivers licenses, medicals, flight reviews, flight certificates for the club records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Webpage – Aircraft Fleet pdf -POH, Avionics documents, training video’s, other documents in “Index” tab.</a:t>
            </a:r>
          </a:p>
        </p:txBody>
      </p:sp>
    </p:spTree>
    <p:extLst>
      <p:ext uri="{BB962C8B-B14F-4D97-AF65-F5344CB8AC3E}">
        <p14:creationId xmlns:p14="http://schemas.microsoft.com/office/powerpoint/2010/main" val="4120099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838200" y="152400"/>
            <a:ext cx="7467600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Fields have been provided in the “Status” tab of Schedule master to keep track of Day &amp; Night 90 day Currency, and T-Craft attendance 90 day currency.  The dates to be entered are the expiration date.</a:t>
            </a:r>
          </a:p>
          <a:p>
            <a:pPr marL="285750" indent="-285750">
              <a:lnSpc>
                <a:spcPct val="120000"/>
              </a:lnSpc>
              <a:buFontTx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B10D38-B2A4-C745-A7D3-E3B2DFA7A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" y="1447800"/>
            <a:ext cx="772016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2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4"/>
          <p:cNvSpPr txBox="1">
            <a:spLocks noChangeArrowheads="1"/>
          </p:cNvSpPr>
          <p:nvPr/>
        </p:nvSpPr>
        <p:spPr bwMode="auto">
          <a:xfrm>
            <a:off x="2362200" y="1095672"/>
            <a:ext cx="35750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(26 Club Events in 2018)</a:t>
            </a:r>
          </a:p>
        </p:txBody>
      </p:sp>
      <p:graphicFrame>
        <p:nvGraphicFramePr>
          <p:cNvPr id="60458" name="Group 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51258792"/>
              </p:ext>
            </p:extLst>
          </p:nvPr>
        </p:nvGraphicFramePr>
        <p:xfrm>
          <a:off x="2362200" y="1595734"/>
          <a:ext cx="4004414" cy="4166600"/>
        </p:xfrm>
        <a:graphic>
          <a:graphicData uri="http://schemas.openxmlformats.org/drawingml/2006/table">
            <a:tbl>
              <a:tblPr/>
              <a:tblGrid>
                <a:gridCol w="1251833">
                  <a:extLst>
                    <a:ext uri="{9D8B030D-6E8A-4147-A177-3AD203B41FA5}">
                      <a16:colId xmlns:a16="http://schemas.microsoft.com/office/drawing/2014/main" val="4206286258"/>
                    </a:ext>
                  </a:extLst>
                </a:gridCol>
                <a:gridCol w="1383605">
                  <a:extLst>
                    <a:ext uri="{9D8B030D-6E8A-4147-A177-3AD203B41FA5}">
                      <a16:colId xmlns:a16="http://schemas.microsoft.com/office/drawing/2014/main" val="1842069664"/>
                    </a:ext>
                  </a:extLst>
                </a:gridCol>
                <a:gridCol w="1368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      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  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100852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Geoffery</a:t>
                      </a:r>
                      <a:endParaRPr lang="en-US" sz="2000" b="0" i="0" u="none" strike="noStrike" dirty="0">
                        <a:solidFill>
                          <a:srgbClr val="EAEAEA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Bik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Tad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Jones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Bert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Osborn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219929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David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Nejely</a:t>
                      </a:r>
                      <a:endParaRPr lang="en-US" sz="2000" b="0" i="0" u="none" strike="noStrike" dirty="0">
                        <a:solidFill>
                          <a:srgbClr val="EAEAEA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Scott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Cagle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Tim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Ferrill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192374"/>
                  </a:ext>
                </a:extLst>
              </a:tr>
              <a:tr h="3192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Kevin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Harvey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Jeff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Adams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Bill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Chapman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59963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Mark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Slusser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177056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Lan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Smith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995467"/>
                  </a:ext>
                </a:extLst>
              </a:tr>
              <a:tr h="32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David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Thomas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EAEAEA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0456" name="WordArt 3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4667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Top Attendance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3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5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6" name="Picture 4" descr="MCj04420490000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5CD26C1-6791-B141-B0A7-CA1C2F860733}"/>
              </a:ext>
            </a:extLst>
          </p:cNvPr>
          <p:cNvSpPr/>
          <p:nvPr/>
        </p:nvSpPr>
        <p:spPr>
          <a:xfrm>
            <a:off x="382489" y="2551837"/>
            <a:ext cx="83790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Top Attendance for 2018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“Gordon Hall"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WordArt 2"/>
          <p:cNvSpPr>
            <a:spLocks noChangeArrowheads="1" noChangeShapeType="1" noTextEdit="1"/>
          </p:cNvSpPr>
          <p:nvPr/>
        </p:nvSpPr>
        <p:spPr bwMode="auto">
          <a:xfrm>
            <a:off x="1447800" y="1447800"/>
            <a:ext cx="60198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Fee</a:t>
            </a:r>
          </a:p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 and Aircraft Rate Review</a:t>
            </a:r>
          </a:p>
          <a:p>
            <a:pPr algn="ctr"/>
            <a:endParaRPr lang="en-US" sz="4000" kern="1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96969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98" descr="stupid-button-cutout-tran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590800"/>
            <a:ext cx="1676400" cy="167640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2466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077200" cy="571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  Fly Smart, Fly Safe  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And Have Fun !</a:t>
            </a:r>
          </a:p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AND - Don't forget the mission abort button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WordArt 2"/>
          <p:cNvSpPr>
            <a:spLocks noChangeArrowheads="1" noChangeShapeType="1" noTextEdit="1"/>
          </p:cNvSpPr>
          <p:nvPr/>
        </p:nvSpPr>
        <p:spPr bwMode="auto">
          <a:xfrm>
            <a:off x="1066800" y="1676400"/>
            <a:ext cx="66294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Maintenance  Director</a:t>
            </a:r>
          </a:p>
          <a:p>
            <a:pPr algn="ctr"/>
            <a:r>
              <a:rPr lang="en-US" sz="40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Jim Eyre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WordArt 3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01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Rate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8F63B7-B8A0-8C47-87B2-2D805E07F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85399"/>
              </p:ext>
            </p:extLst>
          </p:nvPr>
        </p:nvGraphicFramePr>
        <p:xfrm>
          <a:off x="1143000" y="990600"/>
          <a:ext cx="6629401" cy="4202499"/>
        </p:xfrm>
        <a:graphic>
          <a:graphicData uri="http://schemas.openxmlformats.org/drawingml/2006/table">
            <a:tbl>
              <a:tblPr/>
              <a:tblGrid>
                <a:gridCol w="317638">
                  <a:extLst>
                    <a:ext uri="{9D8B030D-6E8A-4147-A177-3AD203B41FA5}">
                      <a16:colId xmlns:a16="http://schemas.microsoft.com/office/drawing/2014/main" val="55384657"/>
                    </a:ext>
                  </a:extLst>
                </a:gridCol>
                <a:gridCol w="2705040">
                  <a:extLst>
                    <a:ext uri="{9D8B030D-6E8A-4147-A177-3AD203B41FA5}">
                      <a16:colId xmlns:a16="http://schemas.microsoft.com/office/drawing/2014/main" val="441602484"/>
                    </a:ext>
                  </a:extLst>
                </a:gridCol>
                <a:gridCol w="1202241">
                  <a:extLst>
                    <a:ext uri="{9D8B030D-6E8A-4147-A177-3AD203B41FA5}">
                      <a16:colId xmlns:a16="http://schemas.microsoft.com/office/drawing/2014/main" val="751890648"/>
                    </a:ext>
                  </a:extLst>
                </a:gridCol>
                <a:gridCol w="1202241">
                  <a:extLst>
                    <a:ext uri="{9D8B030D-6E8A-4147-A177-3AD203B41FA5}">
                      <a16:colId xmlns:a16="http://schemas.microsoft.com/office/drawing/2014/main" val="3947262266"/>
                    </a:ext>
                  </a:extLst>
                </a:gridCol>
                <a:gridCol w="1202241">
                  <a:extLst>
                    <a:ext uri="{9D8B030D-6E8A-4147-A177-3AD203B41FA5}">
                      <a16:colId xmlns:a16="http://schemas.microsoft.com/office/drawing/2014/main" val="3160062573"/>
                    </a:ext>
                  </a:extLst>
                </a:gridCol>
              </a:tblGrid>
              <a:tr h="391546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Fixed Costs (annually)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2019 Projected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2018 Actual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2018 Projected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305668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Aircraft Insurance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24,594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814571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Board Compensation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9,710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11,500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115903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Base Annual ($1,750)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12,250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12,250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12,250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015536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New H anger Loan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20,682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3,521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622196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New Aircraft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32,000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856864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Paint/Interior/Avionics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18,571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15,000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881338"/>
                  </a:ext>
                </a:extLst>
              </a:tr>
              <a:tr h="261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91X Upgrade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0654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Member Refuned (Resigning Memb)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6,090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500795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Property Taxes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1,861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080673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Lease / Hangars - Rent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3,200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2,403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1,435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781305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Electric 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2,500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1,480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572078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Phone/Internet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908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493818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Director &amp; Officers 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1,620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1,620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140206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Schedule Master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923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923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923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848073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Accounting/Legal Fees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2794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Marketing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379536"/>
                  </a:ext>
                </a:extLst>
              </a:tr>
              <a:tr h="221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Hangar Insurance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576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24012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WordArt 3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01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Membership Rate </a:t>
            </a:r>
          </a:p>
        </p:txBody>
      </p:sp>
      <p:sp>
        <p:nvSpPr>
          <p:cNvPr id="33794" name="Text Box 1163"/>
          <p:cNvSpPr txBox="1">
            <a:spLocks noChangeArrowheads="1"/>
          </p:cNvSpPr>
          <p:nvPr/>
        </p:nvSpPr>
        <p:spPr bwMode="auto">
          <a:xfrm>
            <a:off x="1339850" y="762000"/>
            <a:ext cx="605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Copies of club P&amp; L Statement are available upon request</a:t>
            </a:r>
          </a:p>
        </p:txBody>
      </p:sp>
      <p:sp>
        <p:nvSpPr>
          <p:cNvPr id="33795" name="Text Box 457"/>
          <p:cNvSpPr txBox="1">
            <a:spLocks noChangeArrowheads="1"/>
          </p:cNvSpPr>
          <p:nvPr/>
        </p:nvSpPr>
        <p:spPr bwMode="auto">
          <a:xfrm>
            <a:off x="533400" y="5562600"/>
            <a:ext cx="64171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board recommends to increase Monthly Dues - $60/mo.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3F9A1D5-C1CD-6742-A343-4824E59D5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26140"/>
              </p:ext>
            </p:extLst>
          </p:nvPr>
        </p:nvGraphicFramePr>
        <p:xfrm>
          <a:off x="914400" y="1371600"/>
          <a:ext cx="6934200" cy="3669199"/>
        </p:xfrm>
        <a:graphic>
          <a:graphicData uri="http://schemas.openxmlformats.org/drawingml/2006/table">
            <a:tbl>
              <a:tblPr/>
              <a:tblGrid>
                <a:gridCol w="332242">
                  <a:extLst>
                    <a:ext uri="{9D8B030D-6E8A-4147-A177-3AD203B41FA5}">
                      <a16:colId xmlns:a16="http://schemas.microsoft.com/office/drawing/2014/main" val="55384657"/>
                    </a:ext>
                  </a:extLst>
                </a:gridCol>
                <a:gridCol w="2829410">
                  <a:extLst>
                    <a:ext uri="{9D8B030D-6E8A-4147-A177-3AD203B41FA5}">
                      <a16:colId xmlns:a16="http://schemas.microsoft.com/office/drawing/2014/main" val="441602484"/>
                    </a:ext>
                  </a:extLst>
                </a:gridCol>
                <a:gridCol w="1257516">
                  <a:extLst>
                    <a:ext uri="{9D8B030D-6E8A-4147-A177-3AD203B41FA5}">
                      <a16:colId xmlns:a16="http://schemas.microsoft.com/office/drawing/2014/main" val="751890648"/>
                    </a:ext>
                  </a:extLst>
                </a:gridCol>
                <a:gridCol w="1257516">
                  <a:extLst>
                    <a:ext uri="{9D8B030D-6E8A-4147-A177-3AD203B41FA5}">
                      <a16:colId xmlns:a16="http://schemas.microsoft.com/office/drawing/2014/main" val="3947262266"/>
                    </a:ext>
                  </a:extLst>
                </a:gridCol>
                <a:gridCol w="1257516">
                  <a:extLst>
                    <a:ext uri="{9D8B030D-6E8A-4147-A177-3AD203B41FA5}">
                      <a16:colId xmlns:a16="http://schemas.microsoft.com/office/drawing/2014/main" val="3160062573"/>
                    </a:ext>
                  </a:extLst>
                </a:gridCol>
              </a:tblGrid>
              <a:tr h="25543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Fixed Costs (annually)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2019 Projected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2018 Actual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2018 Projected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305668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Operation Supplies &amp; Club Picnic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84622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Aircraft Registration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530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530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530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220765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Hangar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387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27207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Hourly Credit and Sponsorship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2,000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2,797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1,500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616063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Internet Hosting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671476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Dues &amp; 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224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224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250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60704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Aircraft Search/Replacement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3,000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3,000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908925"/>
                  </a:ext>
                </a:extLst>
              </a:tr>
              <a:tr h="12772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275020"/>
                  </a:ext>
                </a:extLst>
              </a:tr>
              <a:tr h="15204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131,609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119,156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102,314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54504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New Member Join-Upgrades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(12,600)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(11,335)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(9,400)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505031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New Hanger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(17,040)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157601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Un-flown Hours Billed-Late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(21,688)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(25,826)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(17,083)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814330"/>
                  </a:ext>
                </a:extLst>
              </a:tr>
              <a:tr h="14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Net Annual Requirement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80,281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81,996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75,831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114480"/>
                  </a:ext>
                </a:extLst>
              </a:tr>
              <a:tr h="15204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176688"/>
                  </a:ext>
                </a:extLst>
              </a:tr>
              <a:tr h="15204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Price / Member / Month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65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460"/>
                  </a:ext>
                </a:extLst>
              </a:tr>
              <a:tr h="15204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TOTAL AVE MEMBERS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105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105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20278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WordArt 2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Monthly Dues History</a:t>
            </a:r>
          </a:p>
        </p:txBody>
      </p:sp>
      <p:graphicFrame>
        <p:nvGraphicFramePr>
          <p:cNvPr id="34911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46084"/>
              </p:ext>
            </p:extLst>
          </p:nvPr>
        </p:nvGraphicFramePr>
        <p:xfrm>
          <a:off x="228600" y="1295400"/>
          <a:ext cx="8534400" cy="3960815"/>
        </p:xfrm>
        <a:graphic>
          <a:graphicData uri="http://schemas.openxmlformats.org/drawingml/2006/table">
            <a:tbl>
              <a:tblPr/>
              <a:tblGrid>
                <a:gridCol w="170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89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8971">
                  <a:extLst>
                    <a:ext uri="{9D8B030D-6E8A-4147-A177-3AD203B41FA5}">
                      <a16:colId xmlns:a16="http://schemas.microsoft.com/office/drawing/2014/main" val="4235540049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66,354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76,866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71,357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79,091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79,299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112,215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119,156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Un-flown Hours Billed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11,878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13,318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13,601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12,012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17,172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22,066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25,826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New Member Join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3,800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 7,800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 3,465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19,630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22,000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12,705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11,335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 Annual Requirement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$ 50,676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55,748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54,291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47,449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$ 40,127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$ 77,444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$ 81,996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Avionics/Paint Assessment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      -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-  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-  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        -   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$ 19,553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Members (avg per year)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 / Member / Month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58.65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67.33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71.81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54.92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52.35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62.00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 65.00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Actual Charged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    70.00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70.00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70.00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70.00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60.00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60.00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    60.00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WordArt 2"/>
          <p:cNvSpPr>
            <a:spLocks noChangeArrowheads="1" noChangeShapeType="1" noTextEdit="1"/>
          </p:cNvSpPr>
          <p:nvPr/>
        </p:nvSpPr>
        <p:spPr bwMode="auto">
          <a:xfrm>
            <a:off x="1143000" y="457200"/>
            <a:ext cx="65532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Hourly Rate Calculations</a:t>
            </a:r>
          </a:p>
        </p:txBody>
      </p:sp>
      <p:sp>
        <p:nvSpPr>
          <p:cNvPr id="35842" name="Text Box 457"/>
          <p:cNvSpPr txBox="1">
            <a:spLocks noChangeArrowheads="1"/>
          </p:cNvSpPr>
          <p:nvPr/>
        </p:nvSpPr>
        <p:spPr bwMode="auto">
          <a:xfrm>
            <a:off x="457200" y="5638800"/>
            <a:ext cx="80544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The new rates will go into effect at the beginning of the February billing cycle.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48409BE-35EA-EF44-87F1-F6E4BEC91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309980"/>
              </p:ext>
            </p:extLst>
          </p:nvPr>
        </p:nvGraphicFramePr>
        <p:xfrm>
          <a:off x="266700" y="1078961"/>
          <a:ext cx="8343901" cy="4093911"/>
        </p:xfrm>
        <a:graphic>
          <a:graphicData uri="http://schemas.openxmlformats.org/drawingml/2006/table">
            <a:tbl>
              <a:tblPr/>
              <a:tblGrid>
                <a:gridCol w="2969988">
                  <a:extLst>
                    <a:ext uri="{9D8B030D-6E8A-4147-A177-3AD203B41FA5}">
                      <a16:colId xmlns:a16="http://schemas.microsoft.com/office/drawing/2014/main" val="2952118666"/>
                    </a:ext>
                  </a:extLst>
                </a:gridCol>
                <a:gridCol w="735145">
                  <a:extLst>
                    <a:ext uri="{9D8B030D-6E8A-4147-A177-3AD203B41FA5}">
                      <a16:colId xmlns:a16="http://schemas.microsoft.com/office/drawing/2014/main" val="1091101506"/>
                    </a:ext>
                  </a:extLst>
                </a:gridCol>
                <a:gridCol w="803758">
                  <a:extLst>
                    <a:ext uri="{9D8B030D-6E8A-4147-A177-3AD203B41FA5}">
                      <a16:colId xmlns:a16="http://schemas.microsoft.com/office/drawing/2014/main" val="2310890833"/>
                    </a:ext>
                  </a:extLst>
                </a:gridCol>
                <a:gridCol w="862571">
                  <a:extLst>
                    <a:ext uri="{9D8B030D-6E8A-4147-A177-3AD203B41FA5}">
                      <a16:colId xmlns:a16="http://schemas.microsoft.com/office/drawing/2014/main" val="1901286149"/>
                    </a:ext>
                  </a:extLst>
                </a:gridCol>
                <a:gridCol w="757201">
                  <a:extLst>
                    <a:ext uri="{9D8B030D-6E8A-4147-A177-3AD203B41FA5}">
                      <a16:colId xmlns:a16="http://schemas.microsoft.com/office/drawing/2014/main" val="2716181993"/>
                    </a:ext>
                  </a:extLst>
                </a:gridCol>
                <a:gridCol w="735145">
                  <a:extLst>
                    <a:ext uri="{9D8B030D-6E8A-4147-A177-3AD203B41FA5}">
                      <a16:colId xmlns:a16="http://schemas.microsoft.com/office/drawing/2014/main" val="2886951573"/>
                    </a:ext>
                  </a:extLst>
                </a:gridCol>
                <a:gridCol w="774353">
                  <a:extLst>
                    <a:ext uri="{9D8B030D-6E8A-4147-A177-3AD203B41FA5}">
                      <a16:colId xmlns:a16="http://schemas.microsoft.com/office/drawing/2014/main" val="4218870933"/>
                    </a:ext>
                  </a:extLst>
                </a:gridCol>
                <a:gridCol w="705740">
                  <a:extLst>
                    <a:ext uri="{9D8B030D-6E8A-4147-A177-3AD203B41FA5}">
                      <a16:colId xmlns:a16="http://schemas.microsoft.com/office/drawing/2014/main" val="2293829458"/>
                    </a:ext>
                  </a:extLst>
                </a:gridCol>
              </a:tblGrid>
              <a:tr h="20152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1891X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9989E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7593S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13686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4464R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1293F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67375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800839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Fuel @ current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$61.10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$61.10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$61.10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$37.60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$37.60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$47.00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$28.20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302836"/>
                  </a:ext>
                </a:extLst>
              </a:tr>
              <a:tr h="403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Oil Change @  / 100 hours Tach + 25% (extra oil between changes)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69947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Oil Filter / 100 hours Tach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11178"/>
                  </a:ext>
                </a:extLst>
              </a:tr>
              <a:tr h="52733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Oil Change Labor T-Craft Reimbursement - applied pro/rata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761059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Engine / Prop Fund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$18.96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$25.20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$8.16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$8.16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$10.40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$9.13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125943"/>
                  </a:ext>
                </a:extLst>
              </a:tr>
              <a:tr h="35155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Maintenance (Does not include Annuals)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$45.03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$32.49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$29.50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$22.50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$14.80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$37.77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$22.31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87600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Jeppesen Data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$1.56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$1.74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$0.94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5118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Hull Fund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$7.00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$4.00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82525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Total Hourly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$131.66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$128.92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$118.91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$76.49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$67.85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$102.46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$64.83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56599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EAEAE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73908"/>
                  </a:ext>
                </a:extLst>
              </a:tr>
              <a:tr h="22798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$ 126.50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$ 72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024449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57086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Rate at the end of 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$121.00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$128.00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$128.00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$75.00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$73.00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$86.00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$62.00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244479"/>
                  </a:ext>
                </a:extLst>
              </a:tr>
              <a:tr h="403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Recommended NEW Rates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$125.00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 $128.00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$128.00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$75.00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    $73.00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$90.00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EAEAEA"/>
                          </a:solidFill>
                          <a:effectLst/>
                          <a:latin typeface="Calibri" panose="020F0502020204030204" pitchFamily="34" charset="0"/>
                        </a:rPr>
                        <a:t>               $65.00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3338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WordArt 2"/>
          <p:cNvSpPr>
            <a:spLocks noChangeArrowheads="1" noChangeShapeType="1" noTextEdit="1"/>
          </p:cNvSpPr>
          <p:nvPr/>
        </p:nvSpPr>
        <p:spPr bwMode="auto">
          <a:xfrm>
            <a:off x="1828800" y="685800"/>
            <a:ext cx="5867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Hourly Rate History</a:t>
            </a:r>
          </a:p>
        </p:txBody>
      </p:sp>
      <p:graphicFrame>
        <p:nvGraphicFramePr>
          <p:cNvPr id="20766" name="Group 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477679"/>
              </p:ext>
            </p:extLst>
          </p:nvPr>
        </p:nvGraphicFramePr>
        <p:xfrm>
          <a:off x="-2628" y="1676400"/>
          <a:ext cx="8763000" cy="3810000"/>
        </p:xfrm>
        <a:graphic>
          <a:graphicData uri="http://schemas.openxmlformats.org/drawingml/2006/table">
            <a:tbl>
              <a:tblPr/>
              <a:tblGrid>
                <a:gridCol w="74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1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42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4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4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4230">
                  <a:extLst>
                    <a:ext uri="{9D8B030D-6E8A-4147-A177-3AD203B41FA5}">
                      <a16:colId xmlns:a16="http://schemas.microsoft.com/office/drawing/2014/main" val="793507525"/>
                    </a:ext>
                  </a:extLst>
                </a:gridCol>
                <a:gridCol w="684230">
                  <a:extLst>
                    <a:ext uri="{9D8B030D-6E8A-4147-A177-3AD203B41FA5}">
                      <a16:colId xmlns:a16="http://schemas.microsoft.com/office/drawing/2014/main" val="4087361698"/>
                    </a:ext>
                  </a:extLst>
                </a:gridCol>
                <a:gridCol w="6842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05/10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11/10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12/11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1/13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1/14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7/14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6/15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9/16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2/17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2/18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7/18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$/GAL</a:t>
                      </a:r>
                      <a:endParaRPr kumimoji="0" lang="en-US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4.13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4.03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4.89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4.87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5.47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5.26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4.32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4.17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4.17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4.26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4.70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1891X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109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109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121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117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125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123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111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108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106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116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121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7593S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112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112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124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121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128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126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114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116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112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122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128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800YD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109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109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121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9989E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126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128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1293F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  82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  86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716110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4464R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 79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79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84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79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84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83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75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73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71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69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73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13686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 77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77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86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81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86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85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77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75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73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71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75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67375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 52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52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58 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57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62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61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55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59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60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60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$     62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1227G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  55</a:t>
                      </a:r>
                      <a:endParaRPr kumimoji="0" lang="en-US" altLang="x-none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  50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  52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     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998" name="Text Box 457"/>
          <p:cNvSpPr txBox="1">
            <a:spLocks noChangeArrowheads="1"/>
          </p:cNvSpPr>
          <p:nvPr/>
        </p:nvSpPr>
        <p:spPr bwMode="auto">
          <a:xfrm>
            <a:off x="1219200" y="487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WordArt 5"/>
          <p:cNvSpPr>
            <a:spLocks noChangeArrowheads="1" noChangeShapeType="1" noTextEdit="1"/>
          </p:cNvSpPr>
          <p:nvPr/>
        </p:nvSpPr>
        <p:spPr bwMode="auto">
          <a:xfrm>
            <a:off x="1828800" y="1447800"/>
            <a:ext cx="5257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Treasurer</a:t>
            </a:r>
          </a:p>
          <a:p>
            <a:pPr algn="ctr"/>
            <a:r>
              <a:rPr lang="en-US" sz="40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Arial"/>
                <a:cs typeface="Arial"/>
              </a:rPr>
              <a:t>Dennis Wheeler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2_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3_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Ape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47704</TotalTime>
  <Words>2397</Words>
  <Application>Microsoft Macintosh PowerPoint</Application>
  <PresentationFormat>On-screen Show (4:3)</PresentationFormat>
  <Paragraphs>852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8" baseType="lpstr">
      <vt:lpstr>Arial</vt:lpstr>
      <vt:lpstr>Arial Black</vt:lpstr>
      <vt:lpstr>Calibri</vt:lpstr>
      <vt:lpstr>Constantia</vt:lpstr>
      <vt:lpstr>Impact</vt:lpstr>
      <vt:lpstr>Lucida Sans</vt:lpstr>
      <vt:lpstr>Lucida Sans Unicode</vt:lpstr>
      <vt:lpstr>Times New Roman</vt:lpstr>
      <vt:lpstr>Verdana</vt:lpstr>
      <vt:lpstr>Wingdings</vt:lpstr>
      <vt:lpstr>Wingdings 2</vt:lpstr>
      <vt:lpstr>Wingdings 3</vt:lpstr>
      <vt:lpstr>Mountain Top</vt:lpstr>
      <vt:lpstr>2_Flow</vt:lpstr>
      <vt:lpstr>3_Flow</vt:lpstr>
      <vt:lpstr>1_Apex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2017 Monthly Income from Billing (Dues, Minimum Hours, New Member Fees, Tax, Flight Hrs &amp; Misc)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T-Craft Annual Report 2014</dc:title>
  <dc:creator>Jim Hudson</dc:creator>
  <cp:lastModifiedBy>jim hudson</cp:lastModifiedBy>
  <cp:revision>686</cp:revision>
  <cp:lastPrinted>2019-01-30T01:10:08Z</cp:lastPrinted>
  <dcterms:created xsi:type="dcterms:W3CDTF">2009-01-12T23:28:30Z</dcterms:created>
  <dcterms:modified xsi:type="dcterms:W3CDTF">2020-01-18T04:47:49Z</dcterms:modified>
</cp:coreProperties>
</file>