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notesMasterIdLst>
    <p:notesMasterId r:id="rId63"/>
  </p:notesMasterIdLst>
  <p:handoutMasterIdLst>
    <p:handoutMasterId r:id="rId64"/>
  </p:handoutMasterIdLst>
  <p:sldIdLst>
    <p:sldId id="337" r:id="rId2"/>
    <p:sldId id="394" r:id="rId3"/>
    <p:sldId id="492" r:id="rId4"/>
    <p:sldId id="452" r:id="rId5"/>
    <p:sldId id="383" r:id="rId6"/>
    <p:sldId id="453" r:id="rId7"/>
    <p:sldId id="497" r:id="rId8"/>
    <p:sldId id="498" r:id="rId9"/>
    <p:sldId id="493" r:id="rId10"/>
    <p:sldId id="433" r:id="rId11"/>
    <p:sldId id="449" r:id="rId12"/>
    <p:sldId id="491" r:id="rId13"/>
    <p:sldId id="483" r:id="rId14"/>
    <p:sldId id="499" r:id="rId15"/>
    <p:sldId id="485" r:id="rId16"/>
    <p:sldId id="486" r:id="rId17"/>
    <p:sldId id="487" r:id="rId18"/>
    <p:sldId id="488" r:id="rId19"/>
    <p:sldId id="489" r:id="rId20"/>
    <p:sldId id="482" r:id="rId21"/>
    <p:sldId id="454" r:id="rId22"/>
    <p:sldId id="490" r:id="rId23"/>
    <p:sldId id="425" r:id="rId24"/>
    <p:sldId id="412" r:id="rId25"/>
    <p:sldId id="415" r:id="rId26"/>
    <p:sldId id="494" r:id="rId27"/>
    <p:sldId id="413" r:id="rId28"/>
    <p:sldId id="481" r:id="rId29"/>
    <p:sldId id="472" r:id="rId30"/>
    <p:sldId id="473" r:id="rId31"/>
    <p:sldId id="448" r:id="rId32"/>
    <p:sldId id="495" r:id="rId33"/>
    <p:sldId id="496" r:id="rId34"/>
    <p:sldId id="341" r:id="rId35"/>
    <p:sldId id="368" r:id="rId36"/>
    <p:sldId id="312" r:id="rId37"/>
    <p:sldId id="338" r:id="rId38"/>
    <p:sldId id="500" r:id="rId39"/>
    <p:sldId id="345" r:id="rId40"/>
    <p:sldId id="346" r:id="rId41"/>
    <p:sldId id="329" r:id="rId42"/>
    <p:sldId id="256" r:id="rId43"/>
    <p:sldId id="304" r:id="rId44"/>
    <p:sldId id="259" r:id="rId45"/>
    <p:sldId id="315" r:id="rId46"/>
    <p:sldId id="267" r:id="rId47"/>
    <p:sldId id="330" r:id="rId48"/>
    <p:sldId id="333" r:id="rId49"/>
    <p:sldId id="316" r:id="rId50"/>
    <p:sldId id="323" r:id="rId51"/>
    <p:sldId id="322" r:id="rId52"/>
    <p:sldId id="324" r:id="rId53"/>
    <p:sldId id="270" r:id="rId54"/>
    <p:sldId id="299" r:id="rId55"/>
    <p:sldId id="265" r:id="rId56"/>
    <p:sldId id="263" r:id="rId57"/>
    <p:sldId id="313" r:id="rId58"/>
    <p:sldId id="276" r:id="rId59"/>
    <p:sldId id="347" r:id="rId60"/>
    <p:sldId id="278" r:id="rId61"/>
    <p:sldId id="344" r:id="rId62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EAEAEA"/>
    <a:srgbClr val="FF3300"/>
    <a:srgbClr val="1F0858"/>
    <a:srgbClr val="33375F"/>
    <a:srgbClr val="535A9B"/>
    <a:srgbClr val="232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830" autoAdjust="0"/>
  </p:normalViewPr>
  <p:slideViewPr>
    <p:cSldViewPr>
      <p:cViewPr varScale="1">
        <p:scale>
          <a:sx n="121" d="100"/>
          <a:sy n="121" d="100"/>
        </p:scale>
        <p:origin x="6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" charset="0"/>
              </a:defRPr>
            </a:lvl1pPr>
          </a:lstStyle>
          <a:p>
            <a:pPr>
              <a:defRPr/>
            </a:pPr>
            <a:fld id="{2BCFE2FE-DD47-4F6B-8B7B-B3C38EB2A531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" charset="0"/>
              </a:defRPr>
            </a:lvl1pPr>
          </a:lstStyle>
          <a:p>
            <a:pPr>
              <a:defRPr/>
            </a:pPr>
            <a:fld id="{F61B0B4C-742B-42AE-AF85-209B6A2639B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3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3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04C395C9-2C25-46A5-87D9-CF6ECC4352F4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8025" y="4448175"/>
            <a:ext cx="56610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94763"/>
            <a:ext cx="3067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3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08438" y="8894763"/>
            <a:ext cx="3067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3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95684541-70A8-4FB4-9399-4DBFF9C5F19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684541-70A8-4FB4-9399-4DBFF9C5F198}" type="slidenum">
              <a:rPr kumimoji="0" lang="en-US" altLang="x-non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1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4541-70A8-4FB4-9399-4DBFF9C5F198}" type="slidenum">
              <a:rPr lang="en-US" altLang="x-none" smtClean="0"/>
              <a:pPr>
                <a:defRPr/>
              </a:pPr>
              <a:t>17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68013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en-US">
              <a:ea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</p:grpSp>
      <p:sp>
        <p:nvSpPr>
          <p:cNvPr id="27240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24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8F69-256B-4244-9A61-DF96C1C35576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5075-0168-4BEE-A7BA-FA1D793A9D3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93C0E-F043-4D9A-AA07-7ACA3195A818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2E8C-AE5D-4197-A24B-373A6FB7B49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77ADD-397D-4F7C-9397-B4E986625A4E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A669-2E13-4320-981B-7B0CF9FF23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B361-8ED8-40D7-889C-0489EC7E5F6B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60B7-1EE1-498B-BA61-97EB8333C24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C25F-63BF-48EE-86F8-BA0A50754CB8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566A-2EA5-47F5-84C7-4383EADA500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E64EA-8A8F-4149-AB3B-0A4E66D2BB81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C654D-DDEC-4F72-A60E-5AA4830BDB4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ED1E8-CEF0-4992-8347-2DBEBB29F092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B4182-3B14-4E6A-9297-009F3992E54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23072-CD22-40DD-B935-8F37D62C3140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7E25-89DF-4364-AAED-D609B7A20D5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9DD07-CC44-41BD-87FE-BD079F021EAF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30A5-3058-47D6-8D47-E917E626A8C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5020-EDA1-4815-AB32-99D7402D317E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1BB6E-6EC1-4446-A8E3-D739227D98A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36EF-82C9-4D7B-BF9F-4121A7B9C6C9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1226-75AD-4D96-A03D-54409F4066F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92997-4F0B-4FA8-A142-04D98902570D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8270-7BBD-4B0F-8495-4DA3C47E67F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CB2E6-7725-46DC-8316-F1ECE3E84B0D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6687-0A33-435E-A3C5-1E84F7A16EC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2713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en-US">
              <a:ea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713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Arial" charset="0"/>
                </a:endParaRPr>
              </a:p>
            </p:txBody>
          </p:sp>
        </p:grpSp>
        <p:sp>
          <p:nvSpPr>
            <p:cNvPr id="2713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Arial" charset="0"/>
              </a:endParaRPr>
            </a:p>
          </p:txBody>
        </p:sp>
      </p:grpSp>
      <p:sp>
        <p:nvSpPr>
          <p:cNvPr id="2713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138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</a:defRPr>
            </a:lvl1pPr>
          </a:lstStyle>
          <a:p>
            <a:pPr>
              <a:defRPr/>
            </a:pPr>
            <a:fld id="{B3BB94C6-3397-448F-9BC9-44F4C78C5C5E}" type="datetimeFigureOut">
              <a:rPr lang="en-US" altLang="x-none"/>
              <a:pPr>
                <a:defRPr/>
              </a:pPr>
              <a:t>1/25/21</a:t>
            </a:fld>
            <a:endParaRPr lang="en-US" altLang="x-none"/>
          </a:p>
        </p:txBody>
      </p:sp>
      <p:sp>
        <p:nvSpPr>
          <p:cNvPr id="2713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2713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</a:defRPr>
            </a:lvl1pPr>
          </a:lstStyle>
          <a:p>
            <a:pPr>
              <a:defRPr/>
            </a:pPr>
            <a:fld id="{7CE182A8-28C2-429A-A3FD-B47A7FAFEC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68" r:id="rId2"/>
    <p:sldLayoutId id="2147484067" r:id="rId3"/>
    <p:sldLayoutId id="2147484066" r:id="rId4"/>
    <p:sldLayoutId id="2147484065" r:id="rId5"/>
    <p:sldLayoutId id="2147484064" r:id="rId6"/>
    <p:sldLayoutId id="2147484063" r:id="rId7"/>
    <p:sldLayoutId id="2147484062" r:id="rId8"/>
    <p:sldLayoutId id="2147484061" r:id="rId9"/>
    <p:sldLayoutId id="2147484060" r:id="rId10"/>
    <p:sldLayoutId id="2147484059" r:id="rId11"/>
    <p:sldLayoutId id="2147484058" r:id="rId12"/>
    <p:sldLayoutId id="21474840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5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731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T-Craft Aero Club</a:t>
            </a:r>
          </a:p>
        </p:txBody>
      </p:sp>
      <p:sp>
        <p:nvSpPr>
          <p:cNvPr id="29698" name="WordArt 6"/>
          <p:cNvSpPr>
            <a:spLocks noChangeArrowheads="1" noChangeShapeType="1" noTextEdit="1"/>
          </p:cNvSpPr>
          <p:nvPr/>
        </p:nvSpPr>
        <p:spPr bwMode="auto">
          <a:xfrm>
            <a:off x="2286000" y="1905000"/>
            <a:ext cx="472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Annual Report</a:t>
            </a:r>
          </a:p>
        </p:txBody>
      </p:sp>
      <p:sp>
        <p:nvSpPr>
          <p:cNvPr id="29699" name="WordArt 8"/>
          <p:cNvSpPr>
            <a:spLocks noChangeArrowheads="1" noChangeShapeType="1" noTextEdit="1"/>
          </p:cNvSpPr>
          <p:nvPr/>
        </p:nvSpPr>
        <p:spPr bwMode="auto">
          <a:xfrm rot="12190698">
            <a:off x="3581400" y="2819400"/>
            <a:ext cx="22860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2020</a:t>
            </a:r>
          </a:p>
        </p:txBody>
      </p:sp>
      <p:sp>
        <p:nvSpPr>
          <p:cNvPr id="29700" name="WordArt 9"/>
          <p:cNvSpPr>
            <a:spLocks noChangeArrowheads="1" noChangeShapeType="1" noTextEdit="1"/>
          </p:cNvSpPr>
          <p:nvPr/>
        </p:nvSpPr>
        <p:spPr bwMode="auto">
          <a:xfrm>
            <a:off x="1447800" y="4495800"/>
            <a:ext cx="655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3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"Putting Wings On Your Dreams"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2"/>
          <p:cNvSpPr>
            <a:spLocks noChangeArrowheads="1" noChangeShapeType="1" noTextEdit="1"/>
          </p:cNvSpPr>
          <p:nvPr/>
        </p:nvSpPr>
        <p:spPr bwMode="auto">
          <a:xfrm>
            <a:off x="1905000" y="1524000"/>
            <a:ext cx="4876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Secretary/Newsletter</a:t>
            </a:r>
          </a:p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Jim Manley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5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50863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969696"/>
              </a:solidFill>
              <a:latin typeface="Arial"/>
              <a:cs typeface="Arial"/>
            </a:endParaRPr>
          </a:p>
        </p:txBody>
      </p:sp>
      <p:sp>
        <p:nvSpPr>
          <p:cNvPr id="40962" name="Content Placeholder 4"/>
          <p:cNvSpPr>
            <a:spLocks noGrp="1"/>
          </p:cNvSpPr>
          <p:nvPr>
            <p:ph idx="4294967295"/>
          </p:nvPr>
        </p:nvSpPr>
        <p:spPr>
          <a:xfrm>
            <a:off x="609600" y="457200"/>
            <a:ext cx="79248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dirty="0"/>
              <a:t>Records</a:t>
            </a:r>
            <a:r>
              <a:rPr lang="en-US" altLang="en-US" sz="2800" dirty="0"/>
              <a:t>	</a:t>
            </a:r>
            <a:endParaRPr lang="en-US" altLang="en-US" sz="1400" dirty="0"/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066800" y="1905000"/>
            <a:ext cx="6934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 12 Newsletters on T-CRAFT.ORG site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 Provides detailed minutes of all proceedings.</a:t>
            </a:r>
          </a:p>
          <a:p>
            <a:r>
              <a:rPr lang="en-US" sz="2400" dirty="0"/>
              <a:t>    6 Membership Meetings</a:t>
            </a:r>
          </a:p>
          <a:p>
            <a:r>
              <a:rPr lang="en-US" sz="2400" dirty="0"/>
              <a:t>  14 Board and special board meetings.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Membership and Board meeting minutes in the file cabinets.  Electronic version available on request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5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50863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969696"/>
              </a:solidFill>
              <a:latin typeface="Arial"/>
              <a:cs typeface="Arial"/>
            </a:endParaRPr>
          </a:p>
        </p:txBody>
      </p:sp>
      <p:sp>
        <p:nvSpPr>
          <p:cNvPr id="40962" name="Content Placeholder 4"/>
          <p:cNvSpPr>
            <a:spLocks noGrp="1"/>
          </p:cNvSpPr>
          <p:nvPr>
            <p:ph idx="4294967295"/>
          </p:nvPr>
        </p:nvSpPr>
        <p:spPr>
          <a:xfrm>
            <a:off x="609600" y="457200"/>
            <a:ext cx="79248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dirty="0"/>
              <a:t>Contributions</a:t>
            </a:r>
            <a:r>
              <a:rPr lang="en-US" altLang="en-US" sz="2800" dirty="0"/>
              <a:t>	</a:t>
            </a:r>
            <a:endParaRPr lang="en-US" altLang="en-US" sz="1400" dirty="0"/>
          </a:p>
        </p:txBody>
      </p:sp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981200" y="1847413"/>
            <a:ext cx="6934200" cy="316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  Always looking for newsletter input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/>
              <a:t>Article ideas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/>
              <a:t>Interesting destinations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/>
              <a:t>Flight experiences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/>
              <a:t>Lessons learned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/>
              <a:t>Photos</a:t>
            </a:r>
          </a:p>
        </p:txBody>
      </p:sp>
    </p:spTree>
    <p:extLst>
      <p:ext uri="{BB962C8B-B14F-4D97-AF65-F5344CB8AC3E}">
        <p14:creationId xmlns:p14="http://schemas.microsoft.com/office/powerpoint/2010/main" val="886582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2"/>
          <p:cNvSpPr>
            <a:spLocks noChangeArrowheads="1" noChangeShapeType="1" noTextEdit="1"/>
          </p:cNvSpPr>
          <p:nvPr/>
        </p:nvSpPr>
        <p:spPr bwMode="auto">
          <a:xfrm>
            <a:off x="1676400" y="1143000"/>
            <a:ext cx="6248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Billing Director</a:t>
            </a:r>
          </a:p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Reggie Sellers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066800" y="3733801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2020 T-Craft Billing</a:t>
            </a:r>
            <a:endParaRPr lang="en-US" sz="3200" dirty="0"/>
          </a:p>
          <a:p>
            <a:pPr algn="ctr"/>
            <a:r>
              <a:rPr lang="en-US" sz="2400" dirty="0"/>
              <a:t>From 12/26/19 through 12/25/20</a:t>
            </a:r>
          </a:p>
        </p:txBody>
      </p:sp>
    </p:spTree>
    <p:extLst>
      <p:ext uri="{BB962C8B-B14F-4D97-AF65-F5344CB8AC3E}">
        <p14:creationId xmlns:p14="http://schemas.microsoft.com/office/powerpoint/2010/main" val="410054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1143000" y="5334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Flight Log System</a:t>
            </a:r>
          </a:p>
        </p:txBody>
      </p:sp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381000" y="1447800"/>
            <a:ext cx="41148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Benefits</a:t>
            </a:r>
          </a:p>
          <a:p>
            <a:pPr algn="ctr"/>
            <a:endParaRPr lang="en-US" dirty="0"/>
          </a:p>
          <a:p>
            <a:r>
              <a:rPr lang="en-US" sz="2400" dirty="0"/>
              <a:t>-Billing Accuracy</a:t>
            </a:r>
          </a:p>
          <a:p>
            <a:r>
              <a:rPr lang="en-US" sz="2400" dirty="0"/>
              <a:t>-Convenience</a:t>
            </a:r>
          </a:p>
          <a:p>
            <a:r>
              <a:rPr lang="en-US" sz="2400" dirty="0"/>
              <a:t>-Paperless</a:t>
            </a:r>
          </a:p>
          <a:p>
            <a:r>
              <a:rPr lang="en-US" sz="2400" dirty="0"/>
              <a:t>-Maintenance Tracking</a:t>
            </a:r>
          </a:p>
          <a:p>
            <a:r>
              <a:rPr lang="en-US" sz="2400" dirty="0"/>
              <a:t>-Review Data to Nov. 2010</a:t>
            </a:r>
          </a:p>
          <a:p>
            <a:r>
              <a:rPr lang="en-US" sz="2400" dirty="0"/>
              <a:t>-Multiple Monthly Reports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4419600" y="1447800"/>
            <a:ext cx="4572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Logging Tips</a:t>
            </a:r>
          </a:p>
          <a:p>
            <a:pPr algn="ctr"/>
            <a:endParaRPr lang="en-US" dirty="0"/>
          </a:p>
          <a:p>
            <a:r>
              <a:rPr lang="en-US" sz="2400" dirty="0"/>
              <a:t>-Log </a:t>
            </a:r>
            <a:r>
              <a:rPr lang="en-US" sz="2400" b="1" u="sng" dirty="0"/>
              <a:t>Before</a:t>
            </a:r>
            <a:r>
              <a:rPr lang="en-US" sz="2400" dirty="0"/>
              <a:t> and After Flights </a:t>
            </a:r>
          </a:p>
          <a:p>
            <a:r>
              <a:rPr lang="en-US" sz="2400" dirty="0"/>
              <a:t>-Enter Hobbs and </a:t>
            </a:r>
            <a:r>
              <a:rPr lang="en-US" sz="2400" dirty="0" err="1"/>
              <a:t>Tach</a:t>
            </a:r>
            <a:r>
              <a:rPr lang="en-US" sz="2400" dirty="0"/>
              <a:t> Time</a:t>
            </a:r>
          </a:p>
          <a:p>
            <a:r>
              <a:rPr lang="en-US" sz="2400" dirty="0"/>
              <a:t>-Enter Fuel and Oil Information</a:t>
            </a:r>
          </a:p>
          <a:p>
            <a:r>
              <a:rPr lang="en-US" sz="2400" dirty="0"/>
              <a:t>-Enter </a:t>
            </a:r>
            <a:r>
              <a:rPr lang="en-US" sz="2400" b="1" u="sng" dirty="0"/>
              <a:t>Specific</a:t>
            </a:r>
            <a:r>
              <a:rPr lang="en-US" sz="2400" dirty="0"/>
              <a:t> Destination  </a:t>
            </a:r>
          </a:p>
          <a:p>
            <a:r>
              <a:rPr lang="en-US" sz="2400" dirty="0"/>
              <a:t>-Report Issues to 208-861-6274</a:t>
            </a:r>
          </a:p>
          <a:p>
            <a:r>
              <a:rPr lang="en-US" sz="2400" b="1" dirty="0"/>
              <a:t>-Please Read Invoice and   Statement Preface Letters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01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248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2020 Hours and Dollars Billed</a:t>
            </a:r>
          </a:p>
        </p:txBody>
      </p:sp>
      <p:graphicFrame>
        <p:nvGraphicFramePr>
          <p:cNvPr id="31834" name="Group 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5709867"/>
              </p:ext>
            </p:extLst>
          </p:nvPr>
        </p:nvGraphicFramePr>
        <p:xfrm>
          <a:off x="1295400" y="1143000"/>
          <a:ext cx="6583680" cy="4890650"/>
        </p:xfrm>
        <a:graphic>
          <a:graphicData uri="http://schemas.openxmlformats.org/drawingml/2006/table">
            <a:tbl>
              <a:tblPr/>
              <a:tblGrid>
                <a:gridCol w="191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Aircraft</a:t>
                      </a:r>
                      <a:endParaRPr kumimoji="0" lang="en-US" altLang="x-none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Hours Flown</a:t>
                      </a:r>
                      <a:endParaRPr kumimoji="0" lang="en-US" altLang="x-none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Dollars Billed</a:t>
                      </a:r>
                      <a:endParaRPr kumimoji="0" lang="en-US" altLang="x-none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4464R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447.7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31,542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13686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430.4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28,943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9989E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261.0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28,992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67375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244.5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14,800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1293F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241.0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21,207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7593S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216.4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26,829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121M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1841.0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152,313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927901"/>
                  </a:ext>
                </a:extLst>
              </a:tr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2349.8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210,459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2018</a:t>
                      </a:r>
                      <a:endParaRPr kumimoji="0" lang="en-US" altLang="x-none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2103.7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176,696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076" name="Text Box 353"/>
          <p:cNvSpPr txBox="1">
            <a:spLocks noChangeArrowheads="1"/>
          </p:cNvSpPr>
          <p:nvPr/>
        </p:nvSpPr>
        <p:spPr bwMode="auto">
          <a:xfrm>
            <a:off x="2895600" y="1371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2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800" b="1" u="sng" dirty="0"/>
              <a:t>2020 Monthly Income from Billing</a:t>
            </a:r>
            <a:br>
              <a:rPr lang="en-US" altLang="x-none" sz="2800" dirty="0"/>
            </a:br>
            <a:r>
              <a:rPr lang="en-US" altLang="x-none" sz="2000" dirty="0"/>
              <a:t>(Dues, Must Fly, New Member Fees, Tax, Flight Hrs, Hanger Rental &amp; Misc)</a:t>
            </a: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2133600" y="990600"/>
            <a:ext cx="48987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January		  8,510</a:t>
            </a:r>
          </a:p>
          <a:p>
            <a:r>
              <a:rPr lang="en-US" sz="2400" b="1" dirty="0"/>
              <a:t>February		16,440</a:t>
            </a:r>
          </a:p>
          <a:p>
            <a:r>
              <a:rPr lang="en-US" sz="2400" b="1" dirty="0"/>
              <a:t>March			26,098</a:t>
            </a:r>
          </a:p>
          <a:p>
            <a:r>
              <a:rPr lang="en-US" sz="2400" b="1" dirty="0"/>
              <a:t>April			24,640</a:t>
            </a:r>
          </a:p>
          <a:p>
            <a:r>
              <a:rPr lang="en-US" sz="2400" b="1" dirty="0"/>
              <a:t>May			20,759</a:t>
            </a:r>
          </a:p>
          <a:p>
            <a:r>
              <a:rPr lang="en-US" sz="2400" b="1" dirty="0"/>
              <a:t>June			28,833</a:t>
            </a:r>
          </a:p>
          <a:p>
            <a:r>
              <a:rPr lang="en-US" sz="2400" b="1" dirty="0"/>
              <a:t>July			33,883</a:t>
            </a:r>
          </a:p>
          <a:p>
            <a:r>
              <a:rPr lang="en-US" sz="2400" b="1" dirty="0"/>
              <a:t>August		36,630</a:t>
            </a:r>
          </a:p>
          <a:p>
            <a:r>
              <a:rPr lang="en-US" sz="2400" b="1" dirty="0"/>
              <a:t>September		19,391</a:t>
            </a:r>
          </a:p>
          <a:p>
            <a:r>
              <a:rPr lang="en-US" sz="2400" b="1" dirty="0"/>
              <a:t>October		32,056</a:t>
            </a:r>
          </a:p>
          <a:p>
            <a:r>
              <a:rPr lang="en-US" sz="2400" b="1" dirty="0"/>
              <a:t>November		31,317</a:t>
            </a:r>
          </a:p>
          <a:p>
            <a:r>
              <a:rPr lang="en-US" sz="2400" b="1" dirty="0"/>
              <a:t>December		</a:t>
            </a:r>
            <a:r>
              <a:rPr lang="en-US" sz="2400" b="1" u="sng" dirty="0"/>
              <a:t>28,808</a:t>
            </a:r>
            <a:r>
              <a:rPr lang="en-US" sz="2400" b="1" dirty="0"/>
              <a:t>	</a:t>
            </a:r>
          </a:p>
          <a:p>
            <a:r>
              <a:rPr lang="en-US" sz="2400" b="1" dirty="0">
                <a:solidFill>
                  <a:srgbClr val="FFCC99"/>
                </a:solidFill>
              </a:rPr>
              <a:t>           Total 2020   307,366  </a:t>
            </a:r>
          </a:p>
          <a:p>
            <a:r>
              <a:rPr lang="en-US" sz="2400" b="1" dirty="0">
                <a:solidFill>
                  <a:srgbClr val="FFCC99"/>
                </a:solidFill>
              </a:rPr>
              <a:t>           Total 2019   354,371</a:t>
            </a:r>
          </a:p>
        </p:txBody>
      </p:sp>
    </p:spTree>
    <p:extLst>
      <p:ext uri="{BB962C8B-B14F-4D97-AF65-F5344CB8AC3E}">
        <p14:creationId xmlns:p14="http://schemas.microsoft.com/office/powerpoint/2010/main" val="100797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152400" y="0"/>
            <a:ext cx="93726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						    </a:t>
            </a:r>
            <a:r>
              <a:rPr lang="en-US" sz="2400" b="1" u="sng" dirty="0"/>
              <a:t>2019</a:t>
            </a:r>
            <a:r>
              <a:rPr lang="en-US" sz="2400" b="1" dirty="0"/>
              <a:t>           </a:t>
            </a:r>
            <a:r>
              <a:rPr lang="en-US" sz="2400" b="1" u="sng" dirty="0"/>
              <a:t> 2020</a:t>
            </a:r>
          </a:p>
          <a:p>
            <a:r>
              <a:rPr lang="en-US" sz="2400" b="1" dirty="0"/>
              <a:t>Total Flight Dollars Billed  		 </a:t>
            </a:r>
            <a:r>
              <a:rPr lang="en-US" sz="2400" dirty="0"/>
              <a:t>209,530       152,313</a:t>
            </a:r>
          </a:p>
          <a:p>
            <a:r>
              <a:rPr lang="en-US" sz="2400" b="1" dirty="0"/>
              <a:t>Minimum Use it or Lose it		   </a:t>
            </a:r>
            <a:r>
              <a:rPr lang="en-US" sz="2400" dirty="0"/>
              <a:t>27,565         27,998</a:t>
            </a:r>
            <a:endParaRPr lang="en-US" sz="2400" b="1" dirty="0"/>
          </a:p>
          <a:p>
            <a:r>
              <a:rPr lang="en-US" sz="2400" b="1" dirty="0"/>
              <a:t>Monthly Dues			   	</a:t>
            </a:r>
            <a:r>
              <a:rPr lang="en-US" sz="2400" dirty="0"/>
              <a:t>   81,550         81,890</a:t>
            </a:r>
            <a:endParaRPr lang="en-US" sz="2400" b="1" dirty="0"/>
          </a:p>
          <a:p>
            <a:r>
              <a:rPr lang="en-US" sz="2400" b="1" dirty="0"/>
              <a:t>Membership </a:t>
            </a:r>
            <a:r>
              <a:rPr lang="en-US" sz="2000" dirty="0"/>
              <a:t>(New Members and upgrades</a:t>
            </a:r>
            <a:r>
              <a:rPr lang="en-US" sz="2400" dirty="0"/>
              <a:t>)</a:t>
            </a:r>
            <a:r>
              <a:rPr lang="en-US" sz="2400" b="1" dirty="0"/>
              <a:t>     </a:t>
            </a:r>
            <a:r>
              <a:rPr lang="en-US" sz="2400" dirty="0"/>
              <a:t>14,100         30,300</a:t>
            </a:r>
            <a:r>
              <a:rPr lang="en-US" sz="2400" b="1" dirty="0"/>
              <a:t>                              </a:t>
            </a:r>
            <a:r>
              <a:rPr lang="en-US" sz="2400" dirty="0"/>
              <a:t>           </a:t>
            </a:r>
            <a:endParaRPr lang="en-US" sz="2400" b="1" dirty="0"/>
          </a:p>
          <a:p>
            <a:r>
              <a:rPr lang="en-US" sz="2400" b="1" dirty="0"/>
              <a:t>Member Late Fees and FC                          </a:t>
            </a:r>
            <a:r>
              <a:rPr lang="en-US" sz="2400" dirty="0"/>
              <a:t>1,062             874</a:t>
            </a:r>
          </a:p>
          <a:p>
            <a:r>
              <a:rPr lang="en-US" sz="2400" b="1" dirty="0"/>
              <a:t>Hanger Rent </a:t>
            </a:r>
            <a:r>
              <a:rPr lang="en-US" sz="2000" dirty="0"/>
              <a:t>(2019 includes damage deposit)    </a:t>
            </a:r>
            <a:r>
              <a:rPr lang="en-US" sz="2400" dirty="0"/>
              <a:t>18,756</a:t>
            </a:r>
            <a:r>
              <a:rPr lang="en-US" sz="2400" b="1" dirty="0"/>
              <a:t>         </a:t>
            </a:r>
            <a:r>
              <a:rPr lang="en-US" sz="2400" dirty="0"/>
              <a:t>15,115</a:t>
            </a:r>
          </a:p>
          <a:p>
            <a:r>
              <a:rPr lang="en-US" sz="2400" b="1" dirty="0"/>
              <a:t>Aircraft Tug Raffle                                        </a:t>
            </a:r>
            <a:r>
              <a:rPr lang="en-US" sz="2400" dirty="0"/>
              <a:t>2,960 </a:t>
            </a:r>
          </a:p>
          <a:p>
            <a:endParaRPr lang="en-US" sz="2400" dirty="0"/>
          </a:p>
          <a:p>
            <a:r>
              <a:rPr lang="en-US" sz="2400" b="1" dirty="0"/>
              <a:t>Sales Tax Collected and Paid 	                -</a:t>
            </a:r>
            <a:r>
              <a:rPr lang="en-US" sz="2400" dirty="0"/>
              <a:t>7,838         -7,018</a:t>
            </a:r>
          </a:p>
          <a:p>
            <a:r>
              <a:rPr lang="en-US" sz="2400" b="1" dirty="0"/>
              <a:t>Monthly Board Credit                                </a:t>
            </a:r>
            <a:r>
              <a:rPr lang="en-US" sz="2400" dirty="0"/>
              <a:t>-13,677       -14,865</a:t>
            </a:r>
          </a:p>
          <a:p>
            <a:r>
              <a:rPr lang="en-US" sz="2400" b="1" dirty="0"/>
              <a:t>Oil Change Credits </a:t>
            </a:r>
            <a:r>
              <a:rPr lang="en-US" sz="2400" dirty="0"/>
              <a:t>		   	      -1,620         -1,170</a:t>
            </a:r>
          </a:p>
          <a:p>
            <a:r>
              <a:rPr lang="en-US" sz="2400" b="1" dirty="0"/>
              <a:t>Board Approved Credits </a:t>
            </a:r>
            <a:r>
              <a:rPr lang="en-US" sz="2000" dirty="0"/>
              <a:t>(Sponsorship, misc)  </a:t>
            </a:r>
            <a:r>
              <a:rPr lang="en-US" sz="2400" dirty="0"/>
              <a:t>-1,099         -1,118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   </a:t>
            </a:r>
          </a:p>
          <a:p>
            <a:endParaRPr lang="en-US" sz="2400" dirty="0"/>
          </a:p>
          <a:p>
            <a:r>
              <a:rPr lang="en-US" sz="2400" dirty="0"/>
              <a:t>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2600" b="1" dirty="0"/>
              <a:t>MEMBER INCOME and CREDITS</a:t>
            </a:r>
          </a:p>
        </p:txBody>
      </p:sp>
    </p:spTree>
    <p:extLst>
      <p:ext uri="{BB962C8B-B14F-4D97-AF65-F5344CB8AC3E}">
        <p14:creationId xmlns:p14="http://schemas.microsoft.com/office/powerpoint/2010/main" val="2773640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88" name="Group 72"/>
          <p:cNvGraphicFramePr>
            <a:graphicFrameLocks noGrp="1"/>
          </p:cNvGraphicFramePr>
          <p:nvPr/>
        </p:nvGraphicFramePr>
        <p:xfrm>
          <a:off x="2209800" y="1143000"/>
          <a:ext cx="4876800" cy="4572000"/>
        </p:xfrm>
        <a:graphic>
          <a:graphicData uri="http://schemas.openxmlformats.org/drawingml/2006/table">
            <a:tbl>
              <a:tblPr/>
              <a:tblGrid>
                <a:gridCol w="6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?     ?    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Elizabeth Carter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Chris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Nebrigich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Kent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Murri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Clay Conner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Hootan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Shariat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Tad 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James Patterson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Eric Bridges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Regis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Deglans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7151" name="WordArt 48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315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Top Ten Flyers 2020 - Hours Flown</a:t>
            </a:r>
          </a:p>
        </p:txBody>
      </p:sp>
    </p:spTree>
    <p:extLst>
      <p:ext uri="{BB962C8B-B14F-4D97-AF65-F5344CB8AC3E}">
        <p14:creationId xmlns:p14="http://schemas.microsoft.com/office/powerpoint/2010/main" val="4442226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MCj04420490000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MCj04420490000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MCj04420490000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MCj04420490000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4724400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D8786D-563E-584A-A45F-0485934AA261}"/>
              </a:ext>
            </a:extLst>
          </p:cNvPr>
          <p:cNvSpPr/>
          <p:nvPr/>
        </p:nvSpPr>
        <p:spPr>
          <a:xfrm>
            <a:off x="1427615" y="2286000"/>
            <a:ext cx="62887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 Flyer for 2020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Daniel Sigler</a:t>
            </a:r>
          </a:p>
        </p:txBody>
      </p:sp>
    </p:spTree>
    <p:extLst>
      <p:ext uri="{BB962C8B-B14F-4D97-AF65-F5344CB8AC3E}">
        <p14:creationId xmlns:p14="http://schemas.microsoft.com/office/powerpoint/2010/main" val="16301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2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543800" cy="571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President </a:t>
            </a:r>
          </a:p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Ivan </a:t>
            </a:r>
            <a:r>
              <a:rPr lang="en-US" sz="4000" kern="10" dirty="0" err="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Sudac</a:t>
            </a:r>
            <a:endParaRPr lang="en-US" sz="40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969696"/>
              </a:solidFill>
              <a:latin typeface="Arial"/>
              <a:cs typeface="Arial"/>
            </a:endParaRPr>
          </a:p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Comments from the Peanut Gallery</a:t>
            </a:r>
          </a:p>
          <a:p>
            <a:pPr algn="ctr"/>
            <a:endParaRPr lang="en-US" sz="40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96969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WordArt 2"/>
          <p:cNvSpPr>
            <a:spLocks noChangeArrowheads="1" noChangeShapeType="1" noTextEdit="1"/>
          </p:cNvSpPr>
          <p:nvPr/>
        </p:nvSpPr>
        <p:spPr bwMode="auto">
          <a:xfrm>
            <a:off x="1485900" y="1371600"/>
            <a:ext cx="6172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VP/Safety Director</a:t>
            </a:r>
          </a:p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David Thomas</a:t>
            </a:r>
          </a:p>
        </p:txBody>
      </p:sp>
    </p:spTree>
    <p:extLst>
      <p:ext uri="{BB962C8B-B14F-4D97-AF65-F5344CB8AC3E}">
        <p14:creationId xmlns:p14="http://schemas.microsoft.com/office/powerpoint/2010/main" val="3979498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66848" y="1219200"/>
            <a:ext cx="6453352" cy="48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January – Annual Review / Elections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February – MAF Experiences Presentation– Jim Manley,           42 Attendees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June 23, 2020 – Plane Wash, 42 Attendees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June 26-27, 2020 – Garden Valley Fly-In, 41 Attendees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October 5, 2020 – Plane Wash, </a:t>
            </a:r>
            <a:r>
              <a:rPr lang="en-US" sz="2000" u="sng" dirty="0"/>
              <a:t>61 Attendees </a:t>
            </a:r>
            <a:r>
              <a:rPr lang="en-US" sz="20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 	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November 23, 2020 – Bill McGlynn Weather Presentation via Zoom, ~ 52 Attendees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Tower Tours – Cancelled due to COVID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57346" name="WordArt 18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505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Training &amp; Events 2020</a:t>
            </a:r>
          </a:p>
        </p:txBody>
      </p:sp>
      <p:pic>
        <p:nvPicPr>
          <p:cNvPr id="4" name="Picture 6" descr="IMG_0241">
            <a:extLst>
              <a:ext uri="{FF2B5EF4-FFF2-40B4-BE49-F238E27FC236}">
                <a16:creationId xmlns:a16="http://schemas.microsoft.com/office/drawing/2014/main" id="{B1D45BF0-A09F-9B49-A62E-A9FF69C2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8" y="2895600"/>
            <a:ext cx="2743200" cy="2057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4444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295400"/>
            <a:ext cx="7239000" cy="5029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January, 26 – Annual Review / Elections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April 11-17, Poker Run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April 17, Wings &amp; Wheels Fly-In/Breakfast @ Emmett (S87)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April 20 –T-Craft Backcountry Presentation – Jim Hudson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May 18 – Plane Wash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June 25-26 – Garden Valley Fly-In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October 5</a:t>
            </a:r>
            <a:r>
              <a:rPr lang="en-US" sz="2000" baseline="30000" dirty="0"/>
              <a:t>th</a:t>
            </a:r>
            <a:r>
              <a:rPr lang="en-US" sz="2000" dirty="0"/>
              <a:t> – Plane Wash 	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Tower Tours – Will start as soon as allowed.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57346" name="WordArt 18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505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Training &amp; Events for 2021</a:t>
            </a:r>
          </a:p>
        </p:txBody>
      </p:sp>
    </p:spTree>
    <p:extLst>
      <p:ext uri="{BB962C8B-B14F-4D97-AF65-F5344CB8AC3E}">
        <p14:creationId xmlns:p14="http://schemas.microsoft.com/office/powerpoint/2010/main" val="19677118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WordArt 2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6858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Membership Director</a:t>
            </a:r>
          </a:p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Jim Hudson</a:t>
            </a:r>
          </a:p>
          <a:p>
            <a:pPr algn="ctr"/>
            <a:endParaRPr lang="en-US" sz="40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96969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4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8534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120 	Members  </a:t>
            </a:r>
            <a:r>
              <a:rPr lang="en-US" sz="2000" dirty="0"/>
              <a:t>(106/19,104/18, 105/17,105/16, 83/15, 60/14)</a:t>
            </a:r>
          </a:p>
          <a:p>
            <a:pPr>
              <a:buFontTx/>
              <a:buNone/>
            </a:pPr>
            <a:r>
              <a:rPr lang="en-US" sz="2400" dirty="0"/>
              <a:t>   31    People on wait list (24 last year)</a:t>
            </a:r>
          </a:p>
          <a:p>
            <a:pPr>
              <a:buFontTx/>
              <a:buNone/>
            </a:pPr>
            <a:r>
              <a:rPr lang="en-US" sz="2400" dirty="0"/>
              <a:t>   28 	New members </a:t>
            </a:r>
            <a:r>
              <a:rPr lang="en-US" sz="2000" dirty="0"/>
              <a:t>(20/2019,13/18 16/17, 34/16, 29/15)</a:t>
            </a:r>
          </a:p>
          <a:p>
            <a:pPr lvl="0">
              <a:buClr>
                <a:srgbClr val="E3E3FF"/>
              </a:buClr>
              <a:buNone/>
            </a:pPr>
            <a:r>
              <a:rPr lang="en-US" sz="2400" dirty="0"/>
              <a:t>   14 	Resigned </a:t>
            </a:r>
            <a:r>
              <a:rPr lang="en-US" sz="2000" dirty="0">
                <a:solidFill>
                  <a:srgbClr val="FFFFFF"/>
                </a:solidFill>
              </a:rPr>
              <a:t>(18/2019, 14/2018,16/2017, 11/2016, 6/2015)</a:t>
            </a:r>
          </a:p>
          <a:p>
            <a:pPr>
              <a:buFontTx/>
              <a:buNone/>
            </a:pPr>
            <a:r>
              <a:rPr lang="en-US" sz="2400" dirty="0"/>
              <a:t>   29 	Suspended and/or Inactive (17)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800" dirty="0"/>
              <a:t>   40 </a:t>
            </a:r>
            <a:r>
              <a:rPr lang="en-US" sz="2400" dirty="0"/>
              <a:t>Class I (33%) / 80 Class II (67%)</a:t>
            </a:r>
          </a:p>
          <a:p>
            <a:endParaRPr lang="en-US" sz="2400" dirty="0"/>
          </a:p>
        </p:txBody>
      </p:sp>
      <p:sp>
        <p:nvSpPr>
          <p:cNvPr id="50178" name="WordArt 5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5181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Membership Status</a:t>
            </a:r>
          </a:p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 Year End 2020</a:t>
            </a:r>
          </a:p>
          <a:p>
            <a:pPr algn="ctr"/>
            <a:endParaRPr lang="en-US" sz="36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96969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4"/>
          <p:cNvSpPr>
            <a:spLocks noGrp="1"/>
          </p:cNvSpPr>
          <p:nvPr>
            <p:ph idx="4294967295"/>
          </p:nvPr>
        </p:nvSpPr>
        <p:spPr>
          <a:xfrm>
            <a:off x="1524000" y="1752600"/>
            <a:ext cx="61722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 	  </a:t>
            </a:r>
            <a:r>
              <a:rPr lang="en-US" sz="2000" dirty="0"/>
              <a:t>(Previous </a:t>
            </a:r>
          </a:p>
          <a:p>
            <a:pPr>
              <a:buFontTx/>
              <a:buNone/>
            </a:pPr>
            <a:r>
              <a:rPr lang="en-US" sz="2000" dirty="0"/>
              <a:t>           Year)</a:t>
            </a:r>
          </a:p>
          <a:p>
            <a:pPr>
              <a:buFontTx/>
              <a:buNone/>
            </a:pPr>
            <a:r>
              <a:rPr lang="en-US" sz="2400" dirty="0"/>
              <a:t>   13  (11)  	Student Pilot Rating </a:t>
            </a:r>
          </a:p>
          <a:p>
            <a:pPr>
              <a:buFontTx/>
              <a:buNone/>
            </a:pPr>
            <a:r>
              <a:rPr lang="en-US" sz="2400" dirty="0"/>
              <a:t>   65  (65)  	Private Pilot Rating</a:t>
            </a:r>
          </a:p>
          <a:p>
            <a:pPr>
              <a:buFontTx/>
              <a:buNone/>
            </a:pPr>
            <a:r>
              <a:rPr lang="en-US" sz="2400" dirty="0"/>
              <a:t>   28  (18)  	Commercial Rating</a:t>
            </a:r>
          </a:p>
          <a:p>
            <a:pPr>
              <a:buFontTx/>
              <a:buNone/>
            </a:pPr>
            <a:r>
              <a:rPr lang="en-US" sz="2400" dirty="0"/>
              <a:t>   13  (12)  	ATP Rating</a:t>
            </a:r>
          </a:p>
          <a:p>
            <a:pPr>
              <a:buFontTx/>
              <a:buNone/>
            </a:pPr>
            <a:r>
              <a:rPr lang="en-US" sz="2400" dirty="0"/>
              <a:t>   48  (38) 	Instrument Rated Pilots</a:t>
            </a:r>
          </a:p>
        </p:txBody>
      </p:sp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4800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Member Ratings</a:t>
            </a:r>
          </a:p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End of 2020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872"/>
          <p:cNvSpPr>
            <a:spLocks noChangeArrowheads="1" noChangeShapeType="1" noTextEdit="1"/>
          </p:cNvSpPr>
          <p:nvPr/>
        </p:nvSpPr>
        <p:spPr bwMode="auto">
          <a:xfrm>
            <a:off x="1562098" y="457200"/>
            <a:ext cx="6019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28 New Members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8535E-451B-C14C-AA0B-F238393C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98" y="832009"/>
            <a:ext cx="5905501" cy="50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958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872"/>
          <p:cNvSpPr>
            <a:spLocks noChangeArrowheads="1" noChangeShapeType="1" noTextEdit="1"/>
          </p:cNvSpPr>
          <p:nvPr/>
        </p:nvSpPr>
        <p:spPr bwMode="auto">
          <a:xfrm>
            <a:off x="1562098" y="457200"/>
            <a:ext cx="6019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28 New Members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51613-589C-4E4C-BFE9-202A913A2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98" y="810277"/>
            <a:ext cx="6019800" cy="52374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WordArt 2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400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" cap="none" spc="0" normalizeH="0" baseline="0" noProof="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 Members Resigned 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0" cap="none" spc="0" normalizeH="0" baseline="0" noProof="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8BB3F-6BE8-8249-8CE1-EDF4F494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71" y="1066799"/>
            <a:ext cx="6400799" cy="45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418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541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7"/>
              </a:avLst>
            </a:prstTxWarp>
          </a:bodyPr>
          <a:lstStyle/>
          <a:p>
            <a:pPr algn="ctr">
              <a:defRPr/>
            </a:pPr>
            <a:r>
              <a:rPr lang="en-US" sz="24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ea typeface="Arial" charset="0"/>
              </a:rPr>
              <a:t> Schedule Master &amp;</a:t>
            </a:r>
          </a:p>
          <a:p>
            <a:pPr algn="ctr">
              <a:defRPr/>
            </a:pPr>
            <a:r>
              <a:rPr lang="en-US" sz="24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ea typeface="Arial" charset="0"/>
              </a:rPr>
              <a:t>Webpage Updates</a:t>
            </a:r>
          </a:p>
          <a:p>
            <a:pPr algn="ctr">
              <a:defRPr/>
            </a:pPr>
            <a:endParaRPr lang="en-US" sz="24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969696"/>
              </a:solidFill>
              <a:ea typeface="Arial" charset="0"/>
            </a:endParaRPr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1066800" y="2466202"/>
            <a:ext cx="746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Members need to keep email, phone, change of address updated on SM.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Members need to provide copies of updated to drivers licenses, medicals, flight reviews, flight certificates for the club records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Webpage – Aircraft Fleet pdf -POH, Avionics documents, training video’s, other documents in “Index” tab.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New Webpage being developed by Scott </a:t>
            </a:r>
            <a:r>
              <a:rPr lang="en-US" dirty="0" err="1"/>
              <a:t>Henscheid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9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2"/>
          <p:cNvSpPr>
            <a:spLocks noChangeArrowheads="1" noChangeShapeType="1" noTextEdit="1"/>
          </p:cNvSpPr>
          <p:nvPr/>
        </p:nvSpPr>
        <p:spPr bwMode="auto">
          <a:xfrm>
            <a:off x="2228850" y="1943100"/>
            <a:ext cx="4514850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Membership Fee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 and Aircraft Rate Review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kern="1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96969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865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838200" y="152400"/>
            <a:ext cx="746760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Fields have been provided in the “Status” tab of Schedule master to keep track of Day &amp; Night 90 day Currency, and T-Craft attendance 90 day currency.  The dates to be entered are the expiration date.</a:t>
            </a:r>
          </a:p>
          <a:p>
            <a:pPr marL="285750" indent="-285750">
              <a:lnSpc>
                <a:spcPct val="120000"/>
              </a:lnSpc>
              <a:buFontTx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10D38-B2A4-C745-A7D3-E3B2DFA7A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447800"/>
            <a:ext cx="77201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6" name="WordArt 3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4667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Attendance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C0EFE-6374-1E45-9367-189F344B4E61}"/>
              </a:ext>
            </a:extLst>
          </p:cNvPr>
          <p:cNvSpPr txBox="1"/>
          <p:nvPr/>
        </p:nvSpPr>
        <p:spPr>
          <a:xfrm>
            <a:off x="1600200" y="1905000"/>
            <a:ext cx="5867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you know, we’ve suspended the attendance requirement and will resume as soon as we can.  </a:t>
            </a:r>
          </a:p>
          <a:p>
            <a:endParaRPr lang="en-US" sz="2400" dirty="0"/>
          </a:p>
          <a:p>
            <a:r>
              <a:rPr lang="en-US" sz="2400" dirty="0"/>
              <a:t>No Attendance award this year.</a:t>
            </a:r>
          </a:p>
          <a:p>
            <a:endParaRPr lang="en-US" sz="2400" dirty="0"/>
          </a:p>
          <a:p>
            <a:r>
              <a:rPr lang="en-US" sz="2400" dirty="0"/>
              <a:t>A huge thanks to those of you who did attend the plane washes, Garden Valley Fly-in and virtual meetings.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CA917105-9DC5-A546-BDD3-F3BF22A7BD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295400"/>
            <a:ext cx="8039100" cy="4597153"/>
          </a:xfrm>
          <a:prstGeom prst="rect">
            <a:avLst/>
          </a:prstGeom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C18D23AA-76F1-514E-B01C-E4D7CD3ADE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4667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 2020 Meetings</a:t>
            </a:r>
          </a:p>
        </p:txBody>
      </p:sp>
    </p:spTree>
    <p:extLst>
      <p:ext uri="{BB962C8B-B14F-4D97-AF65-F5344CB8AC3E}">
        <p14:creationId xmlns:p14="http://schemas.microsoft.com/office/powerpoint/2010/main" val="3616450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6" name="WordArt 3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4667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 2020 Meetings</a:t>
            </a:r>
          </a:p>
        </p:txBody>
      </p:sp>
      <p:pic>
        <p:nvPicPr>
          <p:cNvPr id="3" name="Picture 2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2EE108C9-EB1B-2D4E-9750-5A6D49FA48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" y="1003349"/>
            <a:ext cx="8839200" cy="50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7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98" descr="stupid-button-cutout-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90800"/>
            <a:ext cx="1676400" cy="16764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2466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077200" cy="571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Fly Smart, Fly Safe 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And Have Fun !</a:t>
            </a:r>
          </a:p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AND - Don't forget the mission abort button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WordArt 2"/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6629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Maintenance  Director</a:t>
            </a:r>
          </a:p>
          <a:p>
            <a:pPr algn="ctr"/>
            <a:r>
              <a:rPr lang="en-US" sz="40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Jim Eyre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5"/>
            <a:ext cx="7886700" cy="5788539"/>
          </a:xfrm>
        </p:spPr>
      </p:pic>
    </p:spTree>
    <p:extLst>
      <p:ext uri="{BB962C8B-B14F-4D97-AF65-F5344CB8AC3E}">
        <p14:creationId xmlns:p14="http://schemas.microsoft.com/office/powerpoint/2010/main" val="3979274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264876"/>
          </a:xfrm>
        </p:spPr>
      </p:pic>
      <p:sp>
        <p:nvSpPr>
          <p:cNvPr id="3" name="TextBox 2"/>
          <p:cNvSpPr txBox="1"/>
          <p:nvPr/>
        </p:nvSpPr>
        <p:spPr>
          <a:xfrm>
            <a:off x="1102489" y="4954689"/>
            <a:ext cx="732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MAINTENANCE</a:t>
            </a:r>
            <a:r>
              <a:rPr lang="en-US" sz="3000" b="1" dirty="0"/>
              <a:t> </a:t>
            </a:r>
            <a:r>
              <a:rPr lang="en-US" sz="3000" dirty="0"/>
              <a:t> </a:t>
            </a:r>
            <a:r>
              <a:rPr lang="en-US" sz="3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268" y="5060515"/>
            <a:ext cx="1427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87874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8339002" cy="5862679"/>
          </a:xfrm>
        </p:spPr>
      </p:pic>
    </p:spTree>
    <p:extLst>
      <p:ext uri="{BB962C8B-B14F-4D97-AF65-F5344CB8AC3E}">
        <p14:creationId xmlns:p14="http://schemas.microsoft.com/office/powerpoint/2010/main" val="3322452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cft info.xlsx - Excel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61" y="100208"/>
            <a:ext cx="8931058" cy="6757792"/>
          </a:xfrm>
        </p:spPr>
      </p:pic>
    </p:spTree>
    <p:extLst>
      <p:ext uri="{BB962C8B-B14F-4D97-AF65-F5344CB8AC3E}">
        <p14:creationId xmlns:p14="http://schemas.microsoft.com/office/powerpoint/2010/main" val="259194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3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5148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Membership Rate </a:t>
            </a:r>
          </a:p>
        </p:txBody>
      </p:sp>
      <p:sp>
        <p:nvSpPr>
          <p:cNvPr id="9" name="Text Box 1163">
            <a:extLst>
              <a:ext uri="{FF2B5EF4-FFF2-40B4-BE49-F238E27FC236}">
                <a16:creationId xmlns:a16="http://schemas.microsoft.com/office/drawing/2014/main" id="{2229FD69-A180-3942-B264-011D858F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838" y="799583"/>
            <a:ext cx="6100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Copies of club P&amp; L Statement are available upon request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E30554-BC0F-9C4B-B9B6-E40FA2A9B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5" y="1244599"/>
            <a:ext cx="7869145" cy="47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2395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News Letter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September 2019 – Tires – Making Them Last.</a:t>
            </a:r>
          </a:p>
          <a:p>
            <a:r>
              <a:rPr lang="en-US" sz="2800" dirty="0"/>
              <a:t>February 2019 – Carb Ice &amp; Heat Boxes.</a:t>
            </a:r>
          </a:p>
          <a:p>
            <a:r>
              <a:rPr lang="en-US" sz="2800" dirty="0"/>
              <a:t>December 2014 – Brakes.</a:t>
            </a:r>
          </a:p>
          <a:p>
            <a:r>
              <a:rPr lang="en-US" sz="2800" dirty="0"/>
              <a:t>March 2015 – More About Brakes.</a:t>
            </a:r>
          </a:p>
          <a:p>
            <a:r>
              <a:rPr lang="en-US" sz="2800" dirty="0"/>
              <a:t>November 2016 – Winter Flying.</a:t>
            </a:r>
          </a:p>
          <a:p>
            <a:r>
              <a:rPr lang="en-US" sz="2800" dirty="0"/>
              <a:t>December 2017 – Baby It’s Cold Outside!</a:t>
            </a:r>
          </a:p>
          <a:p>
            <a:r>
              <a:rPr lang="en-US" sz="2800" dirty="0"/>
              <a:t>December 2013 – This is Stupid! Abort Button.</a:t>
            </a:r>
          </a:p>
          <a:p>
            <a:r>
              <a:rPr lang="en-US" sz="2800" dirty="0"/>
              <a:t>July 2014 – Certified Electronic Ignition (375).</a:t>
            </a:r>
          </a:p>
        </p:txBody>
      </p:sp>
    </p:spTree>
    <p:extLst>
      <p:ext uri="{BB962C8B-B14F-4D97-AF65-F5344CB8AC3E}">
        <p14:creationId xmlns:p14="http://schemas.microsoft.com/office/powerpoint/2010/main" val="1996136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2020  YEAR OF THE TIRE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033" y="1544595"/>
            <a:ext cx="6173372" cy="4646140"/>
          </a:xfrm>
        </p:spPr>
      </p:pic>
    </p:spTree>
    <p:extLst>
      <p:ext uri="{BB962C8B-B14F-4D97-AF65-F5344CB8AC3E}">
        <p14:creationId xmlns:p14="http://schemas.microsoft.com/office/powerpoint/2010/main" val="2497795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27903"/>
            <a:ext cx="7772400" cy="54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67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7886700" cy="5973890"/>
          </a:xfrm>
        </p:spPr>
      </p:pic>
    </p:spTree>
    <p:extLst>
      <p:ext uri="{BB962C8B-B14F-4D97-AF65-F5344CB8AC3E}">
        <p14:creationId xmlns:p14="http://schemas.microsoft.com/office/powerpoint/2010/main" val="2815244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28304" y="-634525"/>
            <a:ext cx="5887393" cy="7886702"/>
          </a:xfrm>
        </p:spPr>
      </p:pic>
    </p:spTree>
    <p:extLst>
      <p:ext uri="{BB962C8B-B14F-4D97-AF65-F5344CB8AC3E}">
        <p14:creationId xmlns:p14="http://schemas.microsoft.com/office/powerpoint/2010/main" val="196486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8010267" cy="6097458"/>
          </a:xfrm>
        </p:spPr>
      </p:pic>
    </p:spTree>
    <p:extLst>
      <p:ext uri="{BB962C8B-B14F-4D97-AF65-F5344CB8AC3E}">
        <p14:creationId xmlns:p14="http://schemas.microsoft.com/office/powerpoint/2010/main" val="3401439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9" y="365126"/>
            <a:ext cx="8151622" cy="6111874"/>
          </a:xfrm>
        </p:spPr>
      </p:pic>
    </p:spTree>
    <p:extLst>
      <p:ext uri="{BB962C8B-B14F-4D97-AF65-F5344CB8AC3E}">
        <p14:creationId xmlns:p14="http://schemas.microsoft.com/office/powerpoint/2010/main" val="1622641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7886700" cy="5973890"/>
          </a:xfrm>
        </p:spPr>
      </p:pic>
    </p:spTree>
    <p:extLst>
      <p:ext uri="{BB962C8B-B14F-4D97-AF65-F5344CB8AC3E}">
        <p14:creationId xmlns:p14="http://schemas.microsoft.com/office/powerpoint/2010/main" val="663155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58" y="365127"/>
            <a:ext cx="7984791" cy="5825608"/>
          </a:xfrm>
        </p:spPr>
      </p:pic>
    </p:spTree>
    <p:extLst>
      <p:ext uri="{BB962C8B-B14F-4D97-AF65-F5344CB8AC3E}">
        <p14:creationId xmlns:p14="http://schemas.microsoft.com/office/powerpoint/2010/main" val="2439473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00" y="593124"/>
            <a:ext cx="8011850" cy="5671752"/>
          </a:xfrm>
        </p:spPr>
      </p:pic>
      <p:sp>
        <p:nvSpPr>
          <p:cNvPr id="3" name="TextBox 2"/>
          <p:cNvSpPr txBox="1"/>
          <p:nvPr/>
        </p:nvSpPr>
        <p:spPr>
          <a:xfrm>
            <a:off x="5338823" y="1716671"/>
            <a:ext cx="14497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64 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2223" y="2333353"/>
            <a:ext cx="10646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Elevator Tip</a:t>
            </a:r>
          </a:p>
        </p:txBody>
      </p:sp>
    </p:spTree>
    <p:extLst>
      <p:ext uri="{BB962C8B-B14F-4D97-AF65-F5344CB8AC3E}">
        <p14:creationId xmlns:p14="http://schemas.microsoft.com/office/powerpoint/2010/main" val="147422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3"/>
          <p:cNvSpPr>
            <a:spLocks noChangeArrowheads="1" noChangeShapeType="1" noTextEdit="1"/>
          </p:cNvSpPr>
          <p:nvPr/>
        </p:nvSpPr>
        <p:spPr bwMode="auto">
          <a:xfrm>
            <a:off x="2166444" y="439386"/>
            <a:ext cx="45148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Membership Rate </a:t>
            </a:r>
          </a:p>
        </p:txBody>
      </p:sp>
      <p:sp>
        <p:nvSpPr>
          <p:cNvPr id="33795" name="Text Box 457"/>
          <p:cNvSpPr txBox="1">
            <a:spLocks noChangeArrowheads="1"/>
          </p:cNvSpPr>
          <p:nvPr/>
        </p:nvSpPr>
        <p:spPr bwMode="auto">
          <a:xfrm>
            <a:off x="1101470" y="5682734"/>
            <a:ext cx="6404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The board recommends </a:t>
            </a:r>
            <a:r>
              <a:rPr lang="en-US" dirty="0">
                <a:solidFill>
                  <a:srgbClr val="FFFFFF"/>
                </a:solidFill>
              </a:rPr>
              <a:t>an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increase Monthly Dues - $75/mo.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64F0C-77CE-2449-A1BB-4E1A17D52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76" y="990599"/>
            <a:ext cx="8114724" cy="46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5508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7984009" cy="5837966"/>
          </a:xfrm>
        </p:spPr>
      </p:pic>
      <p:sp>
        <p:nvSpPr>
          <p:cNvPr id="3" name="TextBox 2"/>
          <p:cNvSpPr txBox="1"/>
          <p:nvPr/>
        </p:nvSpPr>
        <p:spPr>
          <a:xfrm>
            <a:off x="920187" y="2246212"/>
            <a:ext cx="13455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93S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8492" y="2125266"/>
            <a:ext cx="16197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Her Belly</a:t>
            </a:r>
          </a:p>
        </p:txBody>
      </p:sp>
    </p:spTree>
    <p:extLst>
      <p:ext uri="{BB962C8B-B14F-4D97-AF65-F5344CB8AC3E}">
        <p14:creationId xmlns:p14="http://schemas.microsoft.com/office/powerpoint/2010/main" val="2049246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7886700" cy="5739112"/>
          </a:xfrm>
        </p:spPr>
      </p:pic>
      <p:sp>
        <p:nvSpPr>
          <p:cNvPr id="3" name="TextBox 2"/>
          <p:cNvSpPr txBox="1"/>
          <p:nvPr/>
        </p:nvSpPr>
        <p:spPr>
          <a:xfrm>
            <a:off x="1354238" y="1438878"/>
            <a:ext cx="16754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93S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9566" y="3567793"/>
            <a:ext cx="9993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Txp Ant</a:t>
            </a:r>
          </a:p>
        </p:txBody>
      </p:sp>
    </p:spTree>
    <p:extLst>
      <p:ext uri="{BB962C8B-B14F-4D97-AF65-F5344CB8AC3E}">
        <p14:creationId xmlns:p14="http://schemas.microsoft.com/office/powerpoint/2010/main" val="2451255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58" y="365126"/>
            <a:ext cx="8146192" cy="5912105"/>
          </a:xfrm>
        </p:spPr>
      </p:pic>
      <p:sp>
        <p:nvSpPr>
          <p:cNvPr id="3" name="TextBox 2"/>
          <p:cNvSpPr txBox="1"/>
          <p:nvPr/>
        </p:nvSpPr>
        <p:spPr>
          <a:xfrm>
            <a:off x="5061031" y="1499646"/>
            <a:ext cx="173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93F</a:t>
            </a:r>
          </a:p>
        </p:txBody>
      </p:sp>
      <p:sp>
        <p:nvSpPr>
          <p:cNvPr id="5" name="Down Arrow 4"/>
          <p:cNvSpPr/>
          <p:nvPr/>
        </p:nvSpPr>
        <p:spPr>
          <a:xfrm>
            <a:off x="3729446" y="2215788"/>
            <a:ext cx="363474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24715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7973198" cy="5677328"/>
          </a:xfrm>
        </p:spPr>
      </p:pic>
      <p:sp>
        <p:nvSpPr>
          <p:cNvPr id="5" name="TextBox 4"/>
          <p:cNvSpPr txBox="1"/>
          <p:nvPr/>
        </p:nvSpPr>
        <p:spPr>
          <a:xfrm>
            <a:off x="876783" y="2628176"/>
            <a:ext cx="1128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686</a:t>
            </a:r>
          </a:p>
        </p:txBody>
      </p:sp>
      <p:sp>
        <p:nvSpPr>
          <p:cNvPr id="6" name="Down Arrow 5"/>
          <p:cNvSpPr/>
          <p:nvPr/>
        </p:nvSpPr>
        <p:spPr>
          <a:xfrm>
            <a:off x="4056018" y="3273878"/>
            <a:ext cx="104503" cy="522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27174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38226"/>
            <a:ext cx="8010267" cy="5751469"/>
          </a:xfrm>
        </p:spPr>
      </p:pic>
      <p:sp>
        <p:nvSpPr>
          <p:cNvPr id="3" name="TextBox 2"/>
          <p:cNvSpPr txBox="1"/>
          <p:nvPr/>
        </p:nvSpPr>
        <p:spPr>
          <a:xfrm>
            <a:off x="6660291" y="5004487"/>
            <a:ext cx="149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93S</a:t>
            </a:r>
          </a:p>
        </p:txBody>
      </p:sp>
      <p:sp>
        <p:nvSpPr>
          <p:cNvPr id="5" name="Left Arrow 4"/>
          <p:cNvSpPr/>
          <p:nvPr/>
        </p:nvSpPr>
        <p:spPr>
          <a:xfrm>
            <a:off x="3052119" y="18782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21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5"/>
            <a:ext cx="7886699" cy="5664971"/>
          </a:xfrm>
        </p:spPr>
      </p:pic>
      <p:sp>
        <p:nvSpPr>
          <p:cNvPr id="3" name="TextBox 2"/>
          <p:cNvSpPr txBox="1"/>
          <p:nvPr/>
        </p:nvSpPr>
        <p:spPr>
          <a:xfrm>
            <a:off x="1319514" y="4963369"/>
            <a:ext cx="989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89E</a:t>
            </a:r>
          </a:p>
        </p:txBody>
      </p:sp>
    </p:spTree>
    <p:extLst>
      <p:ext uri="{BB962C8B-B14F-4D97-AF65-F5344CB8AC3E}">
        <p14:creationId xmlns:p14="http://schemas.microsoft.com/office/powerpoint/2010/main" val="2020906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18" y="365126"/>
            <a:ext cx="8020532" cy="5702042"/>
          </a:xfrm>
        </p:spPr>
      </p:pic>
      <p:sp>
        <p:nvSpPr>
          <p:cNvPr id="3" name="TextBox 2"/>
          <p:cNvSpPr txBox="1"/>
          <p:nvPr/>
        </p:nvSpPr>
        <p:spPr>
          <a:xfrm>
            <a:off x="5937813" y="4980732"/>
            <a:ext cx="112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686</a:t>
            </a:r>
          </a:p>
        </p:txBody>
      </p:sp>
    </p:spTree>
    <p:extLst>
      <p:ext uri="{BB962C8B-B14F-4D97-AF65-F5344CB8AC3E}">
        <p14:creationId xmlns:p14="http://schemas.microsoft.com/office/powerpoint/2010/main" val="190904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7886699" cy="5714398"/>
          </a:xfrm>
        </p:spPr>
      </p:pic>
      <p:sp>
        <p:nvSpPr>
          <p:cNvPr id="3" name="TextBox 2"/>
          <p:cNvSpPr txBox="1"/>
          <p:nvPr/>
        </p:nvSpPr>
        <p:spPr>
          <a:xfrm>
            <a:off x="1206661" y="4876559"/>
            <a:ext cx="171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21M</a:t>
            </a:r>
          </a:p>
        </p:txBody>
      </p:sp>
    </p:spTree>
    <p:extLst>
      <p:ext uri="{BB962C8B-B14F-4D97-AF65-F5344CB8AC3E}">
        <p14:creationId xmlns:p14="http://schemas.microsoft.com/office/powerpoint/2010/main" val="11128386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03" y="365126"/>
            <a:ext cx="8050047" cy="5850323"/>
          </a:xfrm>
        </p:spPr>
      </p:pic>
      <p:sp>
        <p:nvSpPr>
          <p:cNvPr id="3" name="TextBox 2"/>
          <p:cNvSpPr txBox="1"/>
          <p:nvPr/>
        </p:nvSpPr>
        <p:spPr>
          <a:xfrm>
            <a:off x="763929" y="4485914"/>
            <a:ext cx="107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21M</a:t>
            </a:r>
          </a:p>
        </p:txBody>
      </p:sp>
      <p:sp>
        <p:nvSpPr>
          <p:cNvPr id="5" name="Up Arrow 4"/>
          <p:cNvSpPr/>
          <p:nvPr/>
        </p:nvSpPr>
        <p:spPr>
          <a:xfrm>
            <a:off x="5127172" y="2862399"/>
            <a:ext cx="235131" cy="10580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389121" y="4743450"/>
            <a:ext cx="18157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Engine Mount</a:t>
            </a:r>
          </a:p>
        </p:txBody>
      </p:sp>
    </p:spTree>
    <p:extLst>
      <p:ext uri="{BB962C8B-B14F-4D97-AF65-F5344CB8AC3E}">
        <p14:creationId xmlns:p14="http://schemas.microsoft.com/office/powerpoint/2010/main" val="4019690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3"/>
          <a:stretch/>
        </p:blipFill>
        <p:spPr>
          <a:xfrm rot="5400000">
            <a:off x="1620271" y="-716526"/>
            <a:ext cx="5813425" cy="7976730"/>
          </a:xfrm>
        </p:spPr>
      </p:pic>
    </p:spTree>
    <p:extLst>
      <p:ext uri="{BB962C8B-B14F-4D97-AF65-F5344CB8AC3E}">
        <p14:creationId xmlns:p14="http://schemas.microsoft.com/office/powerpoint/2010/main" val="49387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WordArt 2"/>
          <p:cNvSpPr>
            <a:spLocks noChangeArrowheads="1" noChangeShapeType="1" noTextEdit="1"/>
          </p:cNvSpPr>
          <p:nvPr/>
        </p:nvSpPr>
        <p:spPr bwMode="auto">
          <a:xfrm>
            <a:off x="2114550" y="685800"/>
            <a:ext cx="4914900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Hourly Rate Calculations</a:t>
            </a:r>
          </a:p>
        </p:txBody>
      </p:sp>
      <p:sp>
        <p:nvSpPr>
          <p:cNvPr id="35842" name="Text Box 457"/>
          <p:cNvSpPr txBox="1">
            <a:spLocks noChangeArrowheads="1"/>
          </p:cNvSpPr>
          <p:nvPr/>
        </p:nvSpPr>
        <p:spPr bwMode="auto">
          <a:xfrm>
            <a:off x="294020" y="5402489"/>
            <a:ext cx="8678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If approved, the new rates will go into effect today, start of the February billing cycle.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32906-89A3-2C4A-A2B9-EBA44BB3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63700"/>
            <a:ext cx="8801100" cy="3530600"/>
          </a:xfrm>
          <a:prstGeom prst="rect">
            <a:avLst/>
          </a:prstGeom>
        </p:spPr>
      </p:pic>
      <p:sp>
        <p:nvSpPr>
          <p:cNvPr id="5" name="Text Box 457">
            <a:extLst>
              <a:ext uri="{FF2B5EF4-FFF2-40B4-BE49-F238E27FC236}">
                <a16:creationId xmlns:a16="http://schemas.microsoft.com/office/drawing/2014/main" id="{E12E506A-0390-E144-A9E5-F973634E8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86179"/>
            <a:ext cx="3993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Based on the last 3 years averages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898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65374" y="-671596"/>
            <a:ext cx="5813253" cy="7886702"/>
          </a:xfrm>
        </p:spPr>
      </p:pic>
      <p:sp>
        <p:nvSpPr>
          <p:cNvPr id="3" name="TextBox 2"/>
          <p:cNvSpPr txBox="1"/>
          <p:nvPr/>
        </p:nvSpPr>
        <p:spPr>
          <a:xfrm>
            <a:off x="1380282" y="4911283"/>
            <a:ext cx="50263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Engine Mount for 21M</a:t>
            </a:r>
          </a:p>
        </p:txBody>
      </p:sp>
    </p:spTree>
    <p:extLst>
      <p:ext uri="{BB962C8B-B14F-4D97-AF65-F5344CB8AC3E}">
        <p14:creationId xmlns:p14="http://schemas.microsoft.com/office/powerpoint/2010/main" val="2630786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65126"/>
            <a:ext cx="7886700" cy="5811837"/>
          </a:xfrm>
        </p:spPr>
      </p:pic>
    </p:spTree>
    <p:extLst>
      <p:ext uri="{BB962C8B-B14F-4D97-AF65-F5344CB8AC3E}">
        <p14:creationId xmlns:p14="http://schemas.microsoft.com/office/powerpoint/2010/main" val="290639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WordArt 5"/>
          <p:cNvSpPr>
            <a:spLocks noChangeArrowheads="1" noChangeShapeType="1" noTextEdit="1"/>
          </p:cNvSpPr>
          <p:nvPr/>
        </p:nvSpPr>
        <p:spPr bwMode="auto">
          <a:xfrm>
            <a:off x="1828800" y="1447800"/>
            <a:ext cx="525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Treasurer</a:t>
            </a:r>
          </a:p>
          <a:p>
            <a:pPr algn="ctr"/>
            <a:r>
              <a:rPr lang="en-US" sz="40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Arial"/>
                <a:cs typeface="Arial"/>
              </a:rPr>
              <a:t>Dennis Wheeler</a:t>
            </a:r>
          </a:p>
        </p:txBody>
      </p:sp>
    </p:spTree>
    <p:extLst>
      <p:ext uri="{BB962C8B-B14F-4D97-AF65-F5344CB8AC3E}">
        <p14:creationId xmlns:p14="http://schemas.microsoft.com/office/powerpoint/2010/main" val="380448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4"/>
          <p:cNvSpPr>
            <a:spLocks noGrp="1"/>
          </p:cNvSpPr>
          <p:nvPr>
            <p:ph idx="4294967295"/>
          </p:nvPr>
        </p:nvSpPr>
        <p:spPr>
          <a:xfrm>
            <a:off x="533400" y="-304800"/>
            <a:ext cx="7467600" cy="716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  <a:p>
            <a:pPr algn="ctr" eaLnBrk="1" hangingPunct="1">
              <a:buFontTx/>
              <a:buNone/>
            </a:pPr>
            <a:endParaRPr lang="en-US" sz="2800" b="1" u="sng" dirty="0"/>
          </a:p>
          <a:p>
            <a:pPr algn="ctr" eaLnBrk="1" hangingPunct="1">
              <a:buFontTx/>
              <a:buNone/>
            </a:pPr>
            <a:r>
              <a:rPr lang="en-US" sz="2800" b="1" u="sng" dirty="0"/>
              <a:t>Club Cash Assets – 12/31/2020</a:t>
            </a:r>
          </a:p>
          <a:p>
            <a:pPr algn="ctr" eaLnBrk="1" hangingPunct="1">
              <a:buFontTx/>
              <a:buNone/>
            </a:pPr>
            <a:endParaRPr lang="en-US" sz="2400" u="sng" dirty="0"/>
          </a:p>
          <a:p>
            <a:pPr algn="r" eaLnBrk="1" hangingPunct="1">
              <a:buNone/>
            </a:pPr>
            <a:r>
              <a:rPr lang="en-US" sz="2400" dirty="0"/>
              <a:t>Checking:  $ 45,519.40</a:t>
            </a:r>
          </a:p>
          <a:p>
            <a:pPr algn="r" eaLnBrk="1" hangingPunct="1">
              <a:buNone/>
            </a:pPr>
            <a:r>
              <a:rPr lang="en-US" sz="2400" dirty="0"/>
              <a:t>Aerospace Reports Escrow (N121M) :   $ 22,400.00</a:t>
            </a:r>
          </a:p>
          <a:p>
            <a:pPr algn="r" eaLnBrk="1" hangingPunct="1">
              <a:buNone/>
            </a:pPr>
            <a:r>
              <a:rPr lang="en-US" sz="2400" dirty="0"/>
              <a:t>    Savings  (Engine Replacement):  $ 24,880.66</a:t>
            </a:r>
          </a:p>
          <a:p>
            <a:pPr algn="r" eaLnBrk="1" hangingPunct="1">
              <a:buNone/>
            </a:pPr>
            <a:r>
              <a:rPr lang="en-US" sz="2400" dirty="0"/>
              <a:t> Savings (Aircraft Replacement):  $ </a:t>
            </a:r>
            <a:r>
              <a:rPr lang="en-US" sz="2400" u="sng" dirty="0"/>
              <a:t>27,678.75</a:t>
            </a:r>
          </a:p>
          <a:p>
            <a:pPr algn="r" eaLnBrk="1" hangingPunct="1">
              <a:buFontTx/>
              <a:buNone/>
            </a:pPr>
            <a:r>
              <a:rPr lang="en-US" sz="2400" dirty="0"/>
              <a:t>	Total Cash 2020:  $ 120,478.81</a:t>
            </a:r>
          </a:p>
          <a:p>
            <a:pPr algn="r" eaLnBrk="1" hangingPunct="1">
              <a:buFontTx/>
              <a:buNone/>
            </a:pPr>
            <a:r>
              <a:rPr lang="en-US" sz="2400" dirty="0"/>
              <a:t>                   		    2019: $161,215.75</a:t>
            </a:r>
          </a:p>
          <a:p>
            <a:pPr algn="r" eaLnBrk="1" hangingPunct="1">
              <a:buNone/>
            </a:pPr>
            <a:r>
              <a:rPr lang="en-US" sz="2400" dirty="0"/>
              <a:t>			2018:  $ 82,019.50</a:t>
            </a:r>
          </a:p>
          <a:p>
            <a:pPr algn="ctr" eaLnBrk="1" hangingPunct="1">
              <a:buFontTx/>
              <a:buNone/>
            </a:pPr>
            <a:endParaRPr lang="en-US" sz="2000" dirty="0"/>
          </a:p>
          <a:p>
            <a:pPr algn="ctr" eaLnBrk="1" hangingPunct="1">
              <a:spcBef>
                <a:spcPct val="10000"/>
              </a:spcBef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endParaRPr lang="en-US" sz="2000" dirty="0">
              <a:latin typeface="Arial Black" pitchFamily="34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2849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4"/>
          <p:cNvSpPr>
            <a:spLocks noGrp="1"/>
          </p:cNvSpPr>
          <p:nvPr>
            <p:ph idx="4294967295"/>
          </p:nvPr>
        </p:nvSpPr>
        <p:spPr>
          <a:xfrm>
            <a:off x="762000" y="0"/>
            <a:ext cx="7543800" cy="716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	</a:t>
            </a:r>
            <a:endParaRPr lang="en-US" sz="2000" dirty="0"/>
          </a:p>
          <a:p>
            <a:pPr algn="ctr" eaLnBrk="1" hangingPunct="1">
              <a:buFontTx/>
              <a:buNone/>
            </a:pPr>
            <a:r>
              <a:rPr lang="en-US" sz="2800" b="1" u="sng" dirty="0"/>
              <a:t>2020 Major Purchases</a:t>
            </a:r>
          </a:p>
          <a:p>
            <a:pPr algn="ctr" eaLnBrk="1" hangingPunct="1">
              <a:buFontTx/>
              <a:buNone/>
            </a:pPr>
            <a:endParaRPr lang="en-US" sz="2400" u="sng" dirty="0"/>
          </a:p>
          <a:p>
            <a:pPr algn="ctr" eaLnBrk="1" hangingPunct="1">
              <a:buFontTx/>
              <a:buNone/>
            </a:pPr>
            <a:r>
              <a:rPr lang="en-US" sz="2400" dirty="0"/>
              <a:t>   Purchased 1977 182Q N121M for $98,000 </a:t>
            </a:r>
          </a:p>
          <a:p>
            <a:pPr algn="ctr" eaLnBrk="1" hangingPunct="1">
              <a:buFontTx/>
              <a:buNone/>
            </a:pPr>
            <a:r>
              <a:rPr lang="en-US" sz="2000" dirty="0"/>
              <a:t>($7k Down, 91k Loan, $270 Loan Fee, $796 pmt) </a:t>
            </a:r>
          </a:p>
          <a:p>
            <a:pPr algn="ctr" eaLnBrk="1" hangingPunct="1">
              <a:buNone/>
            </a:pPr>
            <a:r>
              <a:rPr lang="en-US" sz="2400" dirty="0"/>
              <a:t>New engines: ½ of 686, 89E and 21M, $75,624.83</a:t>
            </a:r>
          </a:p>
          <a:p>
            <a:pPr algn="ctr" eaLnBrk="1" hangingPunct="1">
              <a:buNone/>
            </a:pPr>
            <a:r>
              <a:rPr lang="en-US" sz="2400" dirty="0"/>
              <a:t>Avionics upgrade to 64R $11,200</a:t>
            </a:r>
          </a:p>
          <a:p>
            <a:pPr algn="ctr" eaLnBrk="1" hangingPunct="1">
              <a:buNone/>
            </a:pPr>
            <a:r>
              <a:rPr lang="en-US" sz="2400" dirty="0"/>
              <a:t>Avionics upgrade to 93F $9,829</a:t>
            </a:r>
          </a:p>
          <a:p>
            <a:pPr algn="ctr" eaLnBrk="1" hangingPunct="1">
              <a:buFontTx/>
              <a:buNone/>
            </a:pPr>
            <a:endParaRPr lang="en-US" sz="2400" u="sng" dirty="0"/>
          </a:p>
          <a:p>
            <a:pPr algn="ctr" eaLnBrk="1" hangingPunct="1">
              <a:buFontTx/>
              <a:buNone/>
            </a:pPr>
            <a:r>
              <a:rPr lang="en-US" sz="2400" b="1" u="sng" dirty="0"/>
              <a:t>Fuel Summary</a:t>
            </a:r>
            <a:r>
              <a:rPr lang="en-US" sz="2400" dirty="0"/>
              <a:t>	</a:t>
            </a:r>
          </a:p>
          <a:p>
            <a:pPr algn="ctr" eaLnBrk="1" hangingPunct="1">
              <a:buFontTx/>
              <a:buNone/>
            </a:pPr>
            <a:r>
              <a:rPr lang="en-US" sz="2400" dirty="0"/>
              <a:t>Fuel Used:  17,108 gallons</a:t>
            </a:r>
          </a:p>
          <a:p>
            <a:pPr algn="ctr" eaLnBrk="1" hangingPunct="1">
              <a:buFontTx/>
              <a:buNone/>
            </a:pPr>
            <a:r>
              <a:rPr lang="en-US" sz="2400" dirty="0"/>
              <a:t>Fuel Savings Over FBO Pricing @ .50/gal = $8,554</a:t>
            </a:r>
          </a:p>
          <a:p>
            <a:pPr algn="ctr" eaLnBrk="1" hangingPunct="1">
              <a:spcBef>
                <a:spcPct val="10000"/>
              </a:spcBef>
              <a:buFontTx/>
              <a:buNone/>
            </a:pPr>
            <a:endParaRPr lang="en-US" sz="2000" dirty="0">
              <a:latin typeface="Arial Black" pitchFamily="34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4440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68170</TotalTime>
  <Words>1253</Words>
  <Application>Microsoft Macintosh PowerPoint</Application>
  <PresentationFormat>On-screen Show (4:3)</PresentationFormat>
  <Paragraphs>296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Arial Black</vt:lpstr>
      <vt:lpstr>Calibri</vt:lpstr>
      <vt:lpstr>Constantia</vt:lpstr>
      <vt:lpstr>Impact</vt:lpstr>
      <vt:lpstr>Times New Roman</vt:lpstr>
      <vt:lpstr>Wingdings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 Monthly Income from Billing (Dues, Must Fly, New Member Fees, Tax, Flight Hrs, Hanger Rental &amp; Misc)</vt:lpstr>
      <vt:lpstr>MEMBER INCOME and CREDITS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News Letter Articles</vt:lpstr>
      <vt:lpstr>2020  YEAR OF THE TIRE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T-Craft Annual Report 2014</dc:title>
  <dc:creator>Jim Hudson</dc:creator>
  <cp:lastModifiedBy>jim hudson</cp:lastModifiedBy>
  <cp:revision>836</cp:revision>
  <cp:lastPrinted>2020-01-24T01:22:04Z</cp:lastPrinted>
  <dcterms:created xsi:type="dcterms:W3CDTF">2009-01-12T23:28:30Z</dcterms:created>
  <dcterms:modified xsi:type="dcterms:W3CDTF">2021-01-27T01:32:31Z</dcterms:modified>
</cp:coreProperties>
</file>