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1"/>
  </p:sldMasterIdLst>
  <p:notesMasterIdLst>
    <p:notesMasterId r:id="rId73"/>
  </p:notesMasterIdLst>
  <p:handoutMasterIdLst>
    <p:handoutMasterId r:id="rId74"/>
  </p:handoutMasterIdLst>
  <p:sldIdLst>
    <p:sldId id="337" r:id="rId2"/>
    <p:sldId id="394" r:id="rId3"/>
    <p:sldId id="492" r:id="rId4"/>
    <p:sldId id="452" r:id="rId5"/>
    <p:sldId id="383" r:id="rId6"/>
    <p:sldId id="453" r:id="rId7"/>
    <p:sldId id="497" r:id="rId8"/>
    <p:sldId id="498" r:id="rId9"/>
    <p:sldId id="493" r:id="rId10"/>
    <p:sldId id="483" r:id="rId11"/>
    <p:sldId id="499" r:id="rId12"/>
    <p:sldId id="485" r:id="rId13"/>
    <p:sldId id="486" r:id="rId14"/>
    <p:sldId id="487" r:id="rId15"/>
    <p:sldId id="488" r:id="rId16"/>
    <p:sldId id="489" r:id="rId17"/>
    <p:sldId id="433" r:id="rId18"/>
    <p:sldId id="449" r:id="rId19"/>
    <p:sldId id="491" r:id="rId20"/>
    <p:sldId id="482" r:id="rId21"/>
    <p:sldId id="523" r:id="rId22"/>
    <p:sldId id="524" r:id="rId23"/>
    <p:sldId id="368" r:id="rId24"/>
    <p:sldId id="279" r:id="rId25"/>
    <p:sldId id="292" r:id="rId26"/>
    <p:sldId id="284" r:id="rId27"/>
    <p:sldId id="286" r:id="rId28"/>
    <p:sldId id="290" r:id="rId29"/>
    <p:sldId id="287" r:id="rId30"/>
    <p:sldId id="288" r:id="rId31"/>
    <p:sldId id="269" r:id="rId32"/>
    <p:sldId id="289" r:id="rId33"/>
    <p:sldId id="291" r:id="rId34"/>
    <p:sldId id="278" r:id="rId35"/>
    <p:sldId id="268" r:id="rId36"/>
    <p:sldId id="273" r:id="rId37"/>
    <p:sldId id="270" r:id="rId38"/>
    <p:sldId id="276" r:id="rId39"/>
    <p:sldId id="275" r:id="rId40"/>
    <p:sldId id="272" r:id="rId41"/>
    <p:sldId id="283" r:id="rId42"/>
    <p:sldId id="344" r:id="rId43"/>
    <p:sldId id="425" r:id="rId44"/>
    <p:sldId id="412" r:id="rId45"/>
    <p:sldId id="415" r:id="rId46"/>
    <p:sldId id="494" r:id="rId47"/>
    <p:sldId id="481" r:id="rId48"/>
    <p:sldId id="472" r:id="rId49"/>
    <p:sldId id="473" r:id="rId50"/>
    <p:sldId id="501" r:id="rId51"/>
    <p:sldId id="502" r:id="rId52"/>
    <p:sldId id="454" r:id="rId53"/>
    <p:sldId id="490" r:id="rId54"/>
    <p:sldId id="504" r:id="rId55"/>
    <p:sldId id="505" r:id="rId56"/>
    <p:sldId id="511" r:id="rId57"/>
    <p:sldId id="510" r:id="rId58"/>
    <p:sldId id="506" r:id="rId59"/>
    <p:sldId id="507" r:id="rId60"/>
    <p:sldId id="509" r:id="rId61"/>
    <p:sldId id="508" r:id="rId62"/>
    <p:sldId id="516" r:id="rId63"/>
    <p:sldId id="515" r:id="rId64"/>
    <p:sldId id="512" r:id="rId65"/>
    <p:sldId id="514" r:id="rId66"/>
    <p:sldId id="517" r:id="rId67"/>
    <p:sldId id="518" r:id="rId68"/>
    <p:sldId id="519" r:id="rId69"/>
    <p:sldId id="513" r:id="rId70"/>
    <p:sldId id="520" r:id="rId71"/>
    <p:sldId id="341" r:id="rId72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99"/>
    <a:srgbClr val="EAEAEA"/>
    <a:srgbClr val="FF3300"/>
    <a:srgbClr val="1F0858"/>
    <a:srgbClr val="33375F"/>
    <a:srgbClr val="535A9B"/>
    <a:srgbClr val="232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 autoAdjust="0"/>
    <p:restoredTop sz="95918" autoAdjust="0"/>
  </p:normalViewPr>
  <p:slideViewPr>
    <p:cSldViewPr>
      <p:cViewPr varScale="1">
        <p:scale>
          <a:sx n="123" d="100"/>
          <a:sy n="123" d="100"/>
        </p:scale>
        <p:origin x="17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fld id="{2BCFE2FE-DD47-4F6B-8B7B-B3C38EB2A531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fld id="{F61B0B4C-742B-42AE-AF85-209B6A2639B2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fld id="{04C395C9-2C25-46A5-87D9-CF6ECC4352F4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8025" y="4448175"/>
            <a:ext cx="566102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94763"/>
            <a:ext cx="30670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08438" y="8894763"/>
            <a:ext cx="30670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fld id="{95684541-70A8-4FB4-9399-4DBFF9C5F198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84541-70A8-4FB4-9399-4DBFF9C5F198}" type="slidenum">
              <a:rPr kumimoji="0" lang="en-US" altLang="x-non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1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4541-70A8-4FB4-9399-4DBFF9C5F198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8013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5523A-16A3-4793-B94C-CD4E0E914A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7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4541-70A8-4FB4-9399-4DBFF9C5F198}" type="slidenum">
              <a:rPr lang="en-US" altLang="x-none" smtClean="0"/>
              <a:pPr>
                <a:defRPr/>
              </a:pPr>
              <a:t>56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0071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</p:spPr>
        <p:txBody>
          <a:bodyPr/>
          <a:lstStyle/>
          <a:p>
            <a:pPr eaLnBrk="0" hangingPunct="0">
              <a:defRPr/>
            </a:pPr>
            <a:endParaRPr lang="en-US" dirty="0">
              <a:ea typeface="Arial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</p:grpSp>
      <p:sp>
        <p:nvSpPr>
          <p:cNvPr id="27240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240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48F69-256B-4244-9A61-DF96C1C35576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5075-0168-4BEE-A7BA-FA1D793A9D3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93C0E-F043-4D9A-AA07-7ACA3195A818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D2E8C-AE5D-4197-A24B-373A6FB7B499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77ADD-397D-4F7C-9397-B4E986625A4E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2A669-2E13-4320-981B-7B0CF9FF23EB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B361-8ED8-40D7-889C-0489EC7E5F6B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D60B7-1EE1-498B-BA61-97EB8333C245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EC25F-63BF-48EE-86F8-BA0A50754CB8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6566A-2EA5-47F5-84C7-4383EADA500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E64EA-8A8F-4149-AB3B-0A4E66D2BB81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C654D-DDEC-4F72-A60E-5AA4830BDB40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ED1E8-CEF0-4992-8347-2DBEBB29F092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4182-3B14-4E6A-9297-009F3992E542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23072-CD22-40DD-B935-8F37D62C3140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87E25-89DF-4364-AAED-D609B7A20D5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9DD07-CC44-41BD-87FE-BD079F021EAF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330A5-3058-47D6-8D47-E917E626A8C7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5020-EDA1-4815-AB32-99D7402D317E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1BB6E-6EC1-4446-A8E3-D739227D98A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36EF-82C9-4D7B-BF9F-4121A7B9C6C9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F1226-75AD-4D96-A03D-54409F4066F3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2997-4F0B-4FA8-A142-04D98902570D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48270-7BBD-4B0F-8495-4DA3C47E67F0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CB2E6-7725-46DC-8316-F1ECE3E84B0D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A6687-0A33-435E-A3C5-1E84F7A16ECD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7136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</p:spPr>
        <p:txBody>
          <a:bodyPr/>
          <a:lstStyle/>
          <a:p>
            <a:pPr eaLnBrk="0" hangingPunct="0">
              <a:defRPr/>
            </a:pPr>
            <a:endParaRPr lang="en-US" dirty="0">
              <a:ea typeface="Arial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7136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</p:grpSp>
        <p:sp>
          <p:nvSpPr>
            <p:cNvPr id="27137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</p:grpSp>
      <p:sp>
        <p:nvSpPr>
          <p:cNvPr id="27138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138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defRPr>
            </a:lvl1pPr>
          </a:lstStyle>
          <a:p>
            <a:pPr>
              <a:defRPr/>
            </a:pPr>
            <a:fld id="{B3BB94C6-3397-448F-9BC9-44F4C78C5C5E}" type="datetimeFigureOut">
              <a:rPr lang="en-US" altLang="x-none"/>
              <a:pPr>
                <a:defRPr/>
              </a:pPr>
              <a:t>1/26/22</a:t>
            </a:fld>
            <a:endParaRPr lang="en-US" altLang="x-none" dirty="0"/>
          </a:p>
        </p:txBody>
      </p:sp>
      <p:sp>
        <p:nvSpPr>
          <p:cNvPr id="27138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27138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defRPr>
            </a:lvl1pPr>
          </a:lstStyle>
          <a:p>
            <a:pPr>
              <a:defRPr/>
            </a:pPr>
            <a:fld id="{7CE182A8-28C2-429A-A3FD-B47A7FAFEC46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68" r:id="rId2"/>
    <p:sldLayoutId id="2147484067" r:id="rId3"/>
    <p:sldLayoutId id="2147484066" r:id="rId4"/>
    <p:sldLayoutId id="2147484065" r:id="rId5"/>
    <p:sldLayoutId id="2147484064" r:id="rId6"/>
    <p:sldLayoutId id="2147484063" r:id="rId7"/>
    <p:sldLayoutId id="2147484062" r:id="rId8"/>
    <p:sldLayoutId id="2147484061" r:id="rId9"/>
    <p:sldLayoutId id="2147484060" r:id="rId10"/>
    <p:sldLayoutId id="2147484059" r:id="rId11"/>
    <p:sldLayoutId id="2147484058" r:id="rId12"/>
    <p:sldLayoutId id="21474840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Excel_Worksheet.xlsx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jpg"/><Relationship Id="rId4" Type="http://schemas.openxmlformats.org/officeDocument/2006/relationships/image" Target="../media/image2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xxxxx@t-craft.or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WordArt 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731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T-Craft Aero Club</a:t>
            </a:r>
          </a:p>
        </p:txBody>
      </p:sp>
      <p:sp>
        <p:nvSpPr>
          <p:cNvPr id="29698" name="WordArt 6"/>
          <p:cNvSpPr>
            <a:spLocks noChangeArrowheads="1" noChangeShapeType="1" noTextEdit="1"/>
          </p:cNvSpPr>
          <p:nvPr/>
        </p:nvSpPr>
        <p:spPr bwMode="auto">
          <a:xfrm>
            <a:off x="2286000" y="1905000"/>
            <a:ext cx="4724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Annual Report</a:t>
            </a:r>
          </a:p>
        </p:txBody>
      </p:sp>
      <p:sp>
        <p:nvSpPr>
          <p:cNvPr id="29699" name="WordArt 8"/>
          <p:cNvSpPr>
            <a:spLocks noChangeArrowheads="1" noChangeShapeType="1" noTextEdit="1"/>
          </p:cNvSpPr>
          <p:nvPr/>
        </p:nvSpPr>
        <p:spPr bwMode="auto">
          <a:xfrm>
            <a:off x="3581400" y="2832842"/>
            <a:ext cx="2514600" cy="12819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6662" dir="2100000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2021</a:t>
            </a:r>
          </a:p>
        </p:txBody>
      </p:sp>
      <p:sp>
        <p:nvSpPr>
          <p:cNvPr id="29700" name="WordArt 9"/>
          <p:cNvSpPr>
            <a:spLocks noChangeArrowheads="1" noChangeShapeType="1" noTextEdit="1"/>
          </p:cNvSpPr>
          <p:nvPr/>
        </p:nvSpPr>
        <p:spPr bwMode="auto">
          <a:xfrm>
            <a:off x="1447800" y="4495800"/>
            <a:ext cx="655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3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"Putting Wings On Your Dreams"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WordArt 2"/>
          <p:cNvSpPr>
            <a:spLocks noChangeArrowheads="1" noChangeShapeType="1" noTextEdit="1"/>
          </p:cNvSpPr>
          <p:nvPr/>
        </p:nvSpPr>
        <p:spPr bwMode="auto">
          <a:xfrm>
            <a:off x="1676400" y="1143000"/>
            <a:ext cx="62484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Billing Director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Reggie Sellers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066800" y="373380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/>
              <a:t>2021 T-Craft Billing</a:t>
            </a:r>
            <a:endParaRPr lang="en-US" sz="3200"/>
          </a:p>
          <a:p>
            <a:pPr algn="ctr"/>
            <a:r>
              <a:rPr lang="en-US" sz="2400"/>
              <a:t>From 12/26/2020 through 12/25/2021</a:t>
            </a:r>
          </a:p>
        </p:txBody>
      </p:sp>
    </p:spTree>
    <p:extLst>
      <p:ext uri="{BB962C8B-B14F-4D97-AF65-F5344CB8AC3E}">
        <p14:creationId xmlns:p14="http://schemas.microsoft.com/office/powerpoint/2010/main" val="410054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143000" y="5334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Flight Log System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381000" y="1447800"/>
            <a:ext cx="4114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Benefits</a:t>
            </a:r>
          </a:p>
          <a:p>
            <a:pPr algn="ctr"/>
            <a:endParaRPr lang="en-US"/>
          </a:p>
          <a:p>
            <a:r>
              <a:rPr lang="en-US" sz="2400"/>
              <a:t>-Billing Accuracy</a:t>
            </a:r>
          </a:p>
          <a:p>
            <a:r>
              <a:rPr lang="en-US" sz="2400"/>
              <a:t>-Convenience</a:t>
            </a:r>
          </a:p>
          <a:p>
            <a:r>
              <a:rPr lang="en-US" sz="2400"/>
              <a:t>-Paperless</a:t>
            </a:r>
          </a:p>
          <a:p>
            <a:r>
              <a:rPr lang="en-US" sz="2400"/>
              <a:t>-Users Can Review to 2010</a:t>
            </a:r>
          </a:p>
          <a:p>
            <a:r>
              <a:rPr lang="en-US" sz="2400"/>
              <a:t>-Multiple Monthly Reports</a:t>
            </a:r>
          </a:p>
          <a:p>
            <a:r>
              <a:rPr lang="en-US" sz="2400"/>
              <a:t>-2021 Added Maintenance Auto Texts and Emails</a:t>
            </a:r>
          </a:p>
          <a:p>
            <a:endParaRPr lang="en-US"/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4419600" y="1447800"/>
            <a:ext cx="457200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/>
              <a:t>Logging </a:t>
            </a:r>
          </a:p>
          <a:p>
            <a:pPr algn="ctr"/>
            <a:endParaRPr lang="en-US"/>
          </a:p>
          <a:p>
            <a:r>
              <a:rPr lang="en-US" sz="2400"/>
              <a:t>-Log </a:t>
            </a:r>
            <a:r>
              <a:rPr lang="en-US" sz="2400" b="1" u="sng"/>
              <a:t>Before</a:t>
            </a:r>
            <a:r>
              <a:rPr lang="en-US" sz="2400"/>
              <a:t> and After Flights </a:t>
            </a:r>
          </a:p>
          <a:p>
            <a:r>
              <a:rPr lang="en-US" sz="2400"/>
              <a:t>-Enter Hobbs and </a:t>
            </a:r>
            <a:r>
              <a:rPr lang="en-US" sz="2400" err="1"/>
              <a:t>Tach</a:t>
            </a:r>
            <a:r>
              <a:rPr lang="en-US" sz="2400"/>
              <a:t> Time</a:t>
            </a:r>
          </a:p>
          <a:p>
            <a:r>
              <a:rPr lang="en-US" sz="2400"/>
              <a:t>-Enter Fuel and Oil Information</a:t>
            </a:r>
          </a:p>
          <a:p>
            <a:r>
              <a:rPr lang="en-US" sz="2400"/>
              <a:t>-Enter </a:t>
            </a:r>
            <a:r>
              <a:rPr lang="en-US" sz="2400" b="1" u="sng"/>
              <a:t>Specific</a:t>
            </a:r>
            <a:r>
              <a:rPr lang="en-US" sz="2400"/>
              <a:t> Destination  </a:t>
            </a:r>
          </a:p>
          <a:p>
            <a:r>
              <a:rPr lang="en-US" sz="2400"/>
              <a:t>-Report Issues to 208-861-6274</a:t>
            </a:r>
          </a:p>
          <a:p>
            <a:r>
              <a:rPr lang="en-US" sz="2400" b="1"/>
              <a:t>-</a:t>
            </a:r>
            <a:r>
              <a:rPr lang="en-US" sz="2400" b="1" u="sng"/>
              <a:t>Please Read Preface Letters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001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48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2021 Hours and Dollars Billed</a:t>
            </a:r>
          </a:p>
        </p:txBody>
      </p:sp>
      <p:graphicFrame>
        <p:nvGraphicFramePr>
          <p:cNvPr id="31834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46600611"/>
              </p:ext>
            </p:extLst>
          </p:nvPr>
        </p:nvGraphicFramePr>
        <p:xfrm>
          <a:off x="1295400" y="1143000"/>
          <a:ext cx="6583680" cy="4890650"/>
        </p:xfrm>
        <a:graphic>
          <a:graphicData uri="http://schemas.openxmlformats.org/drawingml/2006/table">
            <a:tbl>
              <a:tblPr/>
              <a:tblGrid>
                <a:gridCol w="191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Aircraft</a:t>
                      </a:r>
                      <a:endParaRPr kumimoji="0" lang="en-US" altLang="x-none" sz="24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Hours Flown</a:t>
                      </a:r>
                      <a:endParaRPr kumimoji="0" lang="en-US" altLang="x-none" sz="24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Dollars Billed</a:t>
                      </a:r>
                      <a:endParaRPr kumimoji="0" lang="en-US" altLang="x-none" sz="24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4464R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481.0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39,403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13686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449.3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36,738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1293F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291.6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26,449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9989E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239.0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30,839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67375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186.3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14,333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7593S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183.5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23,961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121M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143.1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14,789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1973.8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186,540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927901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1841.0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152,313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2349.8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210,459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4076" name="Text Box 353"/>
          <p:cNvSpPr txBox="1">
            <a:spLocks noChangeArrowheads="1"/>
          </p:cNvSpPr>
          <p:nvPr/>
        </p:nvSpPr>
        <p:spPr bwMode="auto">
          <a:xfrm>
            <a:off x="2895600" y="1371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800" b="1" u="sng"/>
              <a:t>2021 Monthly Income from Billing</a:t>
            </a:r>
            <a:br>
              <a:rPr lang="en-US" altLang="x-none" sz="2800"/>
            </a:br>
            <a:r>
              <a:rPr lang="en-US" altLang="x-none" sz="2000"/>
              <a:t>(Dues, Must Fly, New Member Fees, Tax, Flight Hrs, Hangar Rental &amp; Misc)</a:t>
            </a:r>
          </a:p>
        </p:txBody>
      </p:sp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2133600" y="1061621"/>
            <a:ext cx="395896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January		31,371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February		15,649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March			29,588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April			28,844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May			28,617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June			32,293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July			38,018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August			36,909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September		29,080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October		32,301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November		31,454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December		</a:t>
            </a:r>
            <a:r>
              <a:rPr 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29,405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n-US" sz="2400" b="1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Total 2021   363,529  </a:t>
            </a:r>
          </a:p>
          <a:p>
            <a:r>
              <a:rPr lang="en-US" sz="2400" b="1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Total 2020   307,415</a:t>
            </a:r>
          </a:p>
        </p:txBody>
      </p:sp>
    </p:spTree>
    <p:extLst>
      <p:ext uri="{BB962C8B-B14F-4D97-AF65-F5344CB8AC3E}">
        <p14:creationId xmlns:p14="http://schemas.microsoft.com/office/powerpoint/2010/main" val="100797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152400" y="0"/>
            <a:ext cx="9372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 b="1"/>
          </a:p>
          <a:p>
            <a:endParaRPr lang="en-US" sz="2400" b="1"/>
          </a:p>
          <a:p>
            <a:r>
              <a:rPr lang="en-US" sz="2400" b="1"/>
              <a:t>	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Total Flight Dollars Billed  			 152,313       186,540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Minimum Use it or Lose it			   27,998         34,943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Monthly Dues			   		   81,890       103,649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Membership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(New Members and upgrades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)    	   30,300         16,900                                         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Member Late Fees and FC                            	        874              661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Hangar Rent                                           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   	 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15,115         18,445</a:t>
            </a:r>
          </a:p>
          <a:p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Monthly Board Credit                             	 -14,865       -16,157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Oil Change Credits 		   	  	    -1,170           -949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Board Approved Credits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(Sponsorship, </a:t>
            </a:r>
            <a:r>
              <a:rPr lang="en-US" sz="2000" err="1">
                <a:latin typeface="Calibri" panose="020F0502020204030204" pitchFamily="34" charset="0"/>
                <a:cs typeface="Calibri" panose="020F0502020204030204" pitchFamily="34" charset="0"/>
              </a:rPr>
              <a:t>misc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)           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-1,118        -1,478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             </a:t>
            </a:r>
          </a:p>
          <a:p>
            <a:endParaRPr lang="en-US" sz="2400"/>
          </a:p>
          <a:p>
            <a:r>
              <a:rPr lang="en-US" sz="2400"/>
              <a:t>                             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2600" b="1"/>
              <a:t>MEMBER INCOME and CREDITS DETAIL</a:t>
            </a:r>
          </a:p>
        </p:txBody>
      </p:sp>
    </p:spTree>
    <p:extLst>
      <p:ext uri="{BB962C8B-B14F-4D97-AF65-F5344CB8AC3E}">
        <p14:creationId xmlns:p14="http://schemas.microsoft.com/office/powerpoint/2010/main" val="2773640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88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92595"/>
              </p:ext>
            </p:extLst>
          </p:nvPr>
        </p:nvGraphicFramePr>
        <p:xfrm>
          <a:off x="2209800" y="1295400"/>
          <a:ext cx="4876800" cy="4572000"/>
        </p:xfrm>
        <a:graphic>
          <a:graphicData uri="http://schemas.openxmlformats.org/drawingml/2006/table">
            <a:tbl>
              <a:tblPr/>
              <a:tblGrid>
                <a:gridCol w="66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2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?     ?    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David </a:t>
                      </a: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Nejely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Joe Rowley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John </a:t>
                      </a: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Szanto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Chris </a:t>
                      </a: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Nebrigich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Eric Bridges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Josh Brandt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James Patterson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Anna </a:t>
                      </a: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Grachanin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Daniel Sigler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7151" name="WordArt 48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7315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Top Ten Flyers 2020 - Hours Flown</a:t>
            </a:r>
          </a:p>
        </p:txBody>
      </p:sp>
    </p:spTree>
    <p:extLst>
      <p:ext uri="{BB962C8B-B14F-4D97-AF65-F5344CB8AC3E}">
        <p14:creationId xmlns:p14="http://schemas.microsoft.com/office/powerpoint/2010/main" val="44422260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8786D-563E-584A-A45F-0485934AA261}"/>
              </a:ext>
            </a:extLst>
          </p:cNvPr>
          <p:cNvSpPr/>
          <p:nvPr/>
        </p:nvSpPr>
        <p:spPr>
          <a:xfrm>
            <a:off x="1427615" y="2286000"/>
            <a:ext cx="62887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Top Flyer for 2021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Gerard </a:t>
            </a:r>
            <a:r>
              <a:rPr lang="en-US" sz="54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Cattin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016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2"/>
          <p:cNvSpPr>
            <a:spLocks noChangeArrowheads="1" noChangeShapeType="1" noTextEdit="1"/>
          </p:cNvSpPr>
          <p:nvPr/>
        </p:nvSpPr>
        <p:spPr bwMode="auto">
          <a:xfrm>
            <a:off x="1905000" y="1524000"/>
            <a:ext cx="4876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Secretary/Newsletter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Jim Manley</a:t>
            </a:r>
          </a:p>
        </p:txBody>
      </p:sp>
    </p:spTree>
    <p:extLst>
      <p:ext uri="{BB962C8B-B14F-4D97-AF65-F5344CB8AC3E}">
        <p14:creationId xmlns:p14="http://schemas.microsoft.com/office/powerpoint/2010/main" val="119622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Records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057275" y="1482436"/>
            <a:ext cx="6934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12 Newsletters on T-CRAFT.ORG site</a:t>
            </a:r>
          </a:p>
          <a:p>
            <a:pPr>
              <a:buFontTx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Provides detailed minutes of all proceedings.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    9 Membership Meetings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  12 Board and special board meetings.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Membership and Board meeting minutes in the file cabinets.  Electronic version available on request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Photos of Garden Valley Fly-In and October Plane Wash</a:t>
            </a:r>
          </a:p>
        </p:txBody>
      </p:sp>
    </p:spTree>
    <p:extLst>
      <p:ext uri="{BB962C8B-B14F-4D97-AF65-F5344CB8AC3E}">
        <p14:creationId xmlns:p14="http://schemas.microsoft.com/office/powerpoint/2010/main" val="402937128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Contributions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981200" y="1847413"/>
            <a:ext cx="6934200" cy="316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Always looking for newsletter input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Article ideas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Interesting destinations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Flight experiences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Lessons learned 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Photos</a:t>
            </a:r>
          </a:p>
        </p:txBody>
      </p:sp>
    </p:spTree>
    <p:extLst>
      <p:ext uri="{BB962C8B-B14F-4D97-AF65-F5344CB8AC3E}">
        <p14:creationId xmlns:p14="http://schemas.microsoft.com/office/powerpoint/2010/main" val="52246953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WordArt 2"/>
          <p:cNvSpPr>
            <a:spLocks noChangeArrowheads="1" noChangeShapeType="1" noTextEdit="1"/>
          </p:cNvSpPr>
          <p:nvPr/>
        </p:nvSpPr>
        <p:spPr bwMode="auto">
          <a:xfrm>
            <a:off x="1695450" y="1981200"/>
            <a:ext cx="57531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President </a:t>
            </a:r>
          </a:p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Ivan </a:t>
            </a:r>
            <a:r>
              <a:rPr lang="en-US" sz="4000" kern="10" dirty="0" err="1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Sudac</a:t>
            </a:r>
            <a:endParaRPr lang="en-US" sz="4000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  <a:p>
            <a:pPr algn="ctr"/>
            <a:endParaRPr lang="en-US" sz="4000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WordArt 2"/>
          <p:cNvSpPr>
            <a:spLocks noChangeArrowheads="1" noChangeShapeType="1" noTextEdit="1"/>
          </p:cNvSpPr>
          <p:nvPr/>
        </p:nvSpPr>
        <p:spPr bwMode="auto">
          <a:xfrm>
            <a:off x="1485900" y="1371600"/>
            <a:ext cx="6172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Director of Hanger &amp; Safety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David Thomas</a:t>
            </a:r>
          </a:p>
        </p:txBody>
      </p:sp>
    </p:spTree>
    <p:extLst>
      <p:ext uri="{BB962C8B-B14F-4D97-AF65-F5344CB8AC3E}">
        <p14:creationId xmlns:p14="http://schemas.microsoft.com/office/powerpoint/2010/main" val="397949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Hanger Activities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057275" y="1905000"/>
            <a:ext cx="6934200" cy="427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Dennis Wheeler Monument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Heater Carts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Overhead Power Cord Reels</a:t>
            </a:r>
          </a:p>
          <a:p>
            <a:pPr lvl="1"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Continuation of LED Lamp</a:t>
            </a:r>
          </a:p>
          <a:p>
            <a:pPr lvl="1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Deployment (</a:t>
            </a:r>
            <a:r>
              <a:rPr lang="en-US" sz="240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50% Complete).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Two new computers in club office.</a:t>
            </a:r>
          </a:p>
          <a:p>
            <a:pPr lvl="1"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New BBQ donated to the club for club</a:t>
            </a:r>
          </a:p>
          <a:p>
            <a:pPr lvl="1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functions</a:t>
            </a:r>
          </a:p>
          <a:p>
            <a:pPr lvl="1">
              <a:lnSpc>
                <a:spcPct val="150000"/>
              </a:lnSpc>
              <a:buFontTx/>
              <a:buChar char="•"/>
            </a:pP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5" name="Picture 4" descr="A sig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E8B37739-EA5F-6E4C-B58D-31F17DCE9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43001"/>
            <a:ext cx="2447925" cy="27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751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Safety Activities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219200" y="1752600"/>
            <a:ext cx="6934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  </a:t>
            </a:r>
            <a:endParaRPr lang="en-US" sz="2400">
              <a:solidFill>
                <a:srgbClr val="FF0000"/>
              </a:solidFill>
            </a:endParaRP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3/30/2021: Round table safety meeting with Rolland </a:t>
            </a:r>
            <a:r>
              <a:rPr lang="en-US" sz="2400" err="1">
                <a:latin typeface="Calibri" panose="020F0502020204030204" pitchFamily="34" charset="0"/>
                <a:cs typeface="Calibri" panose="020F0502020204030204" pitchFamily="34" charset="0"/>
              </a:rPr>
              <a:t>Stedham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, Ivan </a:t>
            </a:r>
            <a:r>
              <a:rPr lang="en-US" sz="2400" err="1">
                <a:latin typeface="Calibri" panose="020F0502020204030204" pitchFamily="34" charset="0"/>
                <a:cs typeface="Calibri" panose="020F0502020204030204" pitchFamily="34" charset="0"/>
              </a:rPr>
              <a:t>Sudac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&amp; James Patterson.</a:t>
            </a:r>
          </a:p>
          <a:p>
            <a:pPr lvl="1">
              <a:spcAft>
                <a:spcPts val="1200"/>
              </a:spcAft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4/20/2021: Backcountry Seminar by Jim Hudson.</a:t>
            </a:r>
          </a:p>
        </p:txBody>
      </p:sp>
    </p:spTree>
    <p:extLst>
      <p:ext uri="{BB962C8B-B14F-4D97-AF65-F5344CB8AC3E}">
        <p14:creationId xmlns:p14="http://schemas.microsoft.com/office/powerpoint/2010/main" val="322650146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WordArt 2"/>
          <p:cNvSpPr>
            <a:spLocks noChangeArrowheads="1" noChangeShapeType="1" noTextEdit="1"/>
          </p:cNvSpPr>
          <p:nvPr/>
        </p:nvSpPr>
        <p:spPr bwMode="auto">
          <a:xfrm>
            <a:off x="1066800" y="1676400"/>
            <a:ext cx="66294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Maintenance  Director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Jim Eyre</a:t>
            </a:r>
          </a:p>
        </p:txBody>
      </p:sp>
    </p:spTree>
    <p:extLst>
      <p:ext uri="{BB962C8B-B14F-4D97-AF65-F5344CB8AC3E}">
        <p14:creationId xmlns:p14="http://schemas.microsoft.com/office/powerpoint/2010/main" val="456097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123931" cy="4876800"/>
          </a:xfrm>
        </p:spPr>
      </p:pic>
      <p:sp>
        <p:nvSpPr>
          <p:cNvPr id="3" name="TextBox 2"/>
          <p:cNvSpPr txBox="1"/>
          <p:nvPr/>
        </p:nvSpPr>
        <p:spPr>
          <a:xfrm>
            <a:off x="2615711" y="457200"/>
            <a:ext cx="3912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Maintenance  2021</a:t>
            </a:r>
          </a:p>
        </p:txBody>
      </p:sp>
    </p:spTree>
    <p:extLst>
      <p:ext uri="{BB962C8B-B14F-4D97-AF65-F5344CB8AC3E}">
        <p14:creationId xmlns:p14="http://schemas.microsoft.com/office/powerpoint/2010/main" val="3777375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t="-296" r="-2837" b="22480"/>
          <a:stretch/>
        </p:blipFill>
        <p:spPr>
          <a:xfrm rot="16200000">
            <a:off x="2068713" y="-22482"/>
            <a:ext cx="5006573" cy="7185137"/>
          </a:xfrm>
        </p:spPr>
      </p:pic>
      <p:sp>
        <p:nvSpPr>
          <p:cNvPr id="3" name="TextBox 2"/>
          <p:cNvSpPr txBox="1"/>
          <p:nvPr/>
        </p:nvSpPr>
        <p:spPr>
          <a:xfrm>
            <a:off x="955185" y="59996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Based on Tachometer Readings</a:t>
            </a:r>
          </a:p>
        </p:txBody>
      </p:sp>
    </p:spTree>
    <p:extLst>
      <p:ext uri="{BB962C8B-B14F-4D97-AF65-F5344CB8AC3E}">
        <p14:creationId xmlns:p14="http://schemas.microsoft.com/office/powerpoint/2010/main" val="1830989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33400"/>
            <a:ext cx="2998178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Oil Usage 2021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981200"/>
            <a:ext cx="5143500" cy="3580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700" u="sng"/>
              <a:t>Plane     Hours     Quarts Oil</a:t>
            </a:r>
          </a:p>
          <a:p>
            <a:pPr marL="0" indent="0">
              <a:buNone/>
            </a:pPr>
            <a:r>
              <a:rPr lang="en-US" sz="2700"/>
              <a:t>686         449.3          3.5</a:t>
            </a:r>
          </a:p>
          <a:p>
            <a:pPr marL="0" indent="0">
              <a:buNone/>
            </a:pPr>
            <a:r>
              <a:rPr lang="en-US" sz="2700"/>
              <a:t>375         186.3         14.0</a:t>
            </a:r>
          </a:p>
          <a:p>
            <a:pPr marL="0" indent="0">
              <a:buNone/>
            </a:pPr>
            <a:r>
              <a:rPr lang="en-US" sz="2700"/>
              <a:t>64R         481.0          1.0</a:t>
            </a:r>
          </a:p>
          <a:p>
            <a:pPr marL="0" indent="0">
              <a:buNone/>
            </a:pPr>
            <a:r>
              <a:rPr lang="en-US" sz="2700"/>
              <a:t>93F         281.6         10.0</a:t>
            </a:r>
          </a:p>
          <a:p>
            <a:pPr marL="0" indent="0">
              <a:buNone/>
            </a:pPr>
            <a:r>
              <a:rPr lang="en-US" sz="2700"/>
              <a:t>21M        143.1           2.0</a:t>
            </a:r>
          </a:p>
          <a:p>
            <a:pPr marL="0" indent="0">
              <a:buNone/>
            </a:pPr>
            <a:r>
              <a:rPr lang="en-US" sz="2700"/>
              <a:t>93S          183.5           .5</a:t>
            </a:r>
          </a:p>
          <a:p>
            <a:pPr marL="0" indent="0">
              <a:buNone/>
            </a:pPr>
            <a:r>
              <a:rPr lang="en-US" sz="2700"/>
              <a:t>89E          239.0         7.5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904" y="1101986"/>
            <a:ext cx="213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Based on Hobbs Readings</a:t>
            </a:r>
          </a:p>
        </p:txBody>
      </p:sp>
    </p:spTree>
    <p:extLst>
      <p:ext uri="{BB962C8B-B14F-4D97-AF65-F5344CB8AC3E}">
        <p14:creationId xmlns:p14="http://schemas.microsoft.com/office/powerpoint/2010/main" val="369067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6377" y="1630623"/>
            <a:ext cx="5187145" cy="4364300"/>
          </a:xfrm>
        </p:spPr>
      </p:pic>
      <p:sp>
        <p:nvSpPr>
          <p:cNvPr id="6" name="TextBox 5"/>
          <p:cNvSpPr txBox="1"/>
          <p:nvPr/>
        </p:nvSpPr>
        <p:spPr>
          <a:xfrm>
            <a:off x="3006436" y="45165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121M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20574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Thanks to Len Erickson, for fixing clips to all tow bars.</a:t>
            </a:r>
          </a:p>
        </p:txBody>
      </p:sp>
    </p:spTree>
    <p:extLst>
      <p:ext uri="{BB962C8B-B14F-4D97-AF65-F5344CB8AC3E}">
        <p14:creationId xmlns:p14="http://schemas.microsoft.com/office/powerpoint/2010/main" val="2832186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364786" cy="4495800"/>
          </a:xfrm>
        </p:spPr>
      </p:pic>
      <p:sp>
        <p:nvSpPr>
          <p:cNvPr id="5" name="TextBox 4"/>
          <p:cNvSpPr txBox="1"/>
          <p:nvPr/>
        </p:nvSpPr>
        <p:spPr>
          <a:xfrm>
            <a:off x="2937510" y="685800"/>
            <a:ext cx="326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686 Fuel Sending Unit</a:t>
            </a:r>
          </a:p>
        </p:txBody>
      </p:sp>
    </p:spTree>
    <p:extLst>
      <p:ext uri="{BB962C8B-B14F-4D97-AF65-F5344CB8AC3E}">
        <p14:creationId xmlns:p14="http://schemas.microsoft.com/office/powerpoint/2010/main" val="354078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14450"/>
            <a:ext cx="7797800" cy="5058422"/>
          </a:xfrm>
        </p:spPr>
      </p:pic>
      <p:sp>
        <p:nvSpPr>
          <p:cNvPr id="5" name="TextBox 4"/>
          <p:cNvSpPr txBox="1"/>
          <p:nvPr/>
        </p:nvSpPr>
        <p:spPr>
          <a:xfrm>
            <a:off x="1371600" y="50591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686 Float &amp; Pins (hold lanyard for fuel cap).</a:t>
            </a:r>
          </a:p>
        </p:txBody>
      </p:sp>
    </p:spTree>
    <p:extLst>
      <p:ext uri="{BB962C8B-B14F-4D97-AF65-F5344CB8AC3E}">
        <p14:creationId xmlns:p14="http://schemas.microsoft.com/office/powerpoint/2010/main" val="391660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WordArt 2"/>
          <p:cNvSpPr>
            <a:spLocks noChangeArrowheads="1" noChangeShapeType="1" noTextEdit="1"/>
          </p:cNvSpPr>
          <p:nvPr/>
        </p:nvSpPr>
        <p:spPr bwMode="auto">
          <a:xfrm>
            <a:off x="2228850" y="1943100"/>
            <a:ext cx="4514850" cy="2114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Fee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and Aircraft Rate Review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kern="10">
              <a:ln w="25400">
                <a:solidFill>
                  <a:srgbClr val="FFFFFF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865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7" y="1447800"/>
            <a:ext cx="8010437" cy="5029200"/>
          </a:xfrm>
        </p:spPr>
      </p:pic>
      <p:sp>
        <p:nvSpPr>
          <p:cNvPr id="5" name="TextBox 4"/>
          <p:cNvSpPr txBox="1"/>
          <p:nvPr/>
        </p:nvSpPr>
        <p:spPr>
          <a:xfrm>
            <a:off x="3352800" y="609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686 Bent Push Rod</a:t>
            </a:r>
          </a:p>
        </p:txBody>
      </p:sp>
    </p:spTree>
    <p:extLst>
      <p:ext uri="{BB962C8B-B14F-4D97-AF65-F5344CB8AC3E}">
        <p14:creationId xmlns:p14="http://schemas.microsoft.com/office/powerpoint/2010/main" val="2849915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14450"/>
            <a:ext cx="7873999" cy="5126027"/>
          </a:xfrm>
        </p:spPr>
      </p:pic>
      <p:sp>
        <p:nvSpPr>
          <p:cNvPr id="3" name="TextBox 2"/>
          <p:cNvSpPr txBox="1"/>
          <p:nvPr/>
        </p:nvSpPr>
        <p:spPr>
          <a:xfrm>
            <a:off x="2835655" y="533400"/>
            <a:ext cx="321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686 Cylinder damage</a:t>
            </a:r>
          </a:p>
        </p:txBody>
      </p:sp>
    </p:spTree>
    <p:extLst>
      <p:ext uri="{BB962C8B-B14F-4D97-AF65-F5344CB8AC3E}">
        <p14:creationId xmlns:p14="http://schemas.microsoft.com/office/powerpoint/2010/main" val="2828413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" y="1314450"/>
            <a:ext cx="7648215" cy="4705350"/>
          </a:xfrm>
        </p:spPr>
      </p:pic>
      <p:sp>
        <p:nvSpPr>
          <p:cNvPr id="5" name="TextBox 4"/>
          <p:cNvSpPr txBox="1"/>
          <p:nvPr/>
        </p:nvSpPr>
        <p:spPr>
          <a:xfrm>
            <a:off x="3733800" y="607367"/>
            <a:ext cx="122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93F</a:t>
            </a:r>
          </a:p>
        </p:txBody>
      </p:sp>
    </p:spTree>
    <p:extLst>
      <p:ext uri="{BB962C8B-B14F-4D97-AF65-F5344CB8AC3E}">
        <p14:creationId xmlns:p14="http://schemas.microsoft.com/office/powerpoint/2010/main" val="3840166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9811"/>
            <a:ext cx="5334000" cy="5121771"/>
          </a:xfrm>
        </p:spPr>
      </p:pic>
      <p:sp>
        <p:nvSpPr>
          <p:cNvPr id="5" name="TextBox 4"/>
          <p:cNvSpPr txBox="1"/>
          <p:nvPr/>
        </p:nvSpPr>
        <p:spPr>
          <a:xfrm>
            <a:off x="3735324" y="457200"/>
            <a:ext cx="95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89E</a:t>
            </a:r>
          </a:p>
        </p:txBody>
      </p:sp>
    </p:spTree>
    <p:extLst>
      <p:ext uri="{BB962C8B-B14F-4D97-AF65-F5344CB8AC3E}">
        <p14:creationId xmlns:p14="http://schemas.microsoft.com/office/powerpoint/2010/main" val="3662768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8" y="1295400"/>
            <a:ext cx="7666763" cy="5180514"/>
          </a:xfrm>
        </p:spPr>
      </p:pic>
      <p:sp>
        <p:nvSpPr>
          <p:cNvPr id="3" name="TextBox 2"/>
          <p:cNvSpPr txBox="1"/>
          <p:nvPr/>
        </p:nvSpPr>
        <p:spPr>
          <a:xfrm>
            <a:off x="3810000" y="382086"/>
            <a:ext cx="176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375</a:t>
            </a:r>
          </a:p>
        </p:txBody>
      </p:sp>
    </p:spTree>
    <p:extLst>
      <p:ext uri="{BB962C8B-B14F-4D97-AF65-F5344CB8AC3E}">
        <p14:creationId xmlns:p14="http://schemas.microsoft.com/office/powerpoint/2010/main" val="4026004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1314450"/>
            <a:ext cx="8019840" cy="4933950"/>
          </a:xfrm>
        </p:spPr>
      </p:pic>
    </p:spTree>
    <p:extLst>
      <p:ext uri="{BB962C8B-B14F-4D97-AF65-F5344CB8AC3E}">
        <p14:creationId xmlns:p14="http://schemas.microsoft.com/office/powerpoint/2010/main" val="2495476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35166"/>
            <a:ext cx="7983415" cy="5377004"/>
          </a:xfrm>
        </p:spPr>
      </p:pic>
      <p:sp>
        <p:nvSpPr>
          <p:cNvPr id="3" name="TextBox 2"/>
          <p:cNvSpPr txBox="1"/>
          <p:nvPr/>
        </p:nvSpPr>
        <p:spPr>
          <a:xfrm>
            <a:off x="2819400" y="533400"/>
            <a:ext cx="283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21M Engine Mount</a:t>
            </a:r>
          </a:p>
        </p:txBody>
      </p:sp>
    </p:spTree>
    <p:extLst>
      <p:ext uri="{BB962C8B-B14F-4D97-AF65-F5344CB8AC3E}">
        <p14:creationId xmlns:p14="http://schemas.microsoft.com/office/powerpoint/2010/main" val="1166450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9711" y="6233"/>
            <a:ext cx="5004458" cy="7937080"/>
          </a:xfrm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476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Shipping 21M Engine Mount </a:t>
            </a:r>
          </a:p>
        </p:txBody>
      </p:sp>
    </p:spTree>
    <p:extLst>
      <p:ext uri="{BB962C8B-B14F-4D97-AF65-F5344CB8AC3E}">
        <p14:creationId xmlns:p14="http://schemas.microsoft.com/office/powerpoint/2010/main" val="512101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8" y="1600200"/>
            <a:ext cx="6533471" cy="4492869"/>
          </a:xfrm>
        </p:spPr>
      </p:pic>
      <p:sp>
        <p:nvSpPr>
          <p:cNvPr id="5" name="TextBox 4"/>
          <p:cNvSpPr txBox="1"/>
          <p:nvPr/>
        </p:nvSpPr>
        <p:spPr>
          <a:xfrm>
            <a:off x="3581400" y="803031"/>
            <a:ext cx="13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21M</a:t>
            </a:r>
          </a:p>
        </p:txBody>
      </p:sp>
    </p:spTree>
    <p:extLst>
      <p:ext uri="{BB962C8B-B14F-4D97-AF65-F5344CB8AC3E}">
        <p14:creationId xmlns:p14="http://schemas.microsoft.com/office/powerpoint/2010/main" val="1235333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1354" y="1534166"/>
            <a:ext cx="5759023" cy="4888645"/>
          </a:xfrm>
        </p:spPr>
      </p:pic>
      <p:sp>
        <p:nvSpPr>
          <p:cNvPr id="3" name="TextBox 2"/>
          <p:cNvSpPr txBox="1"/>
          <p:nvPr/>
        </p:nvSpPr>
        <p:spPr>
          <a:xfrm>
            <a:off x="3941064" y="22860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21M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3641" y="3048000"/>
            <a:ext cx="81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Mike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68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Jeff</a:t>
            </a:r>
          </a:p>
        </p:txBody>
      </p:sp>
    </p:spTree>
    <p:extLst>
      <p:ext uri="{BB962C8B-B14F-4D97-AF65-F5344CB8AC3E}">
        <p14:creationId xmlns:p14="http://schemas.microsoft.com/office/powerpoint/2010/main" val="23213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WordArt 3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5148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 Dues </a:t>
            </a:r>
          </a:p>
        </p:txBody>
      </p:sp>
      <p:sp>
        <p:nvSpPr>
          <p:cNvPr id="9" name="Text Box 1163">
            <a:extLst>
              <a:ext uri="{FF2B5EF4-FFF2-40B4-BE49-F238E27FC236}">
                <a16:creationId xmlns:a16="http://schemas.microsoft.com/office/drawing/2014/main" id="{2229FD69-A180-3942-B264-011D858F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838" y="799583"/>
            <a:ext cx="6100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Copies of club P&amp; L Statement are available upon request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A3279DA-3A6E-694F-BD1B-C4378EA7FA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869228"/>
              </p:ext>
            </p:extLst>
          </p:nvPr>
        </p:nvGraphicFramePr>
        <p:xfrm>
          <a:off x="508000" y="1250950"/>
          <a:ext cx="8128000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Worksheet" r:id="rId4" imgW="8128000" imgH="4356100" progId="Excel.Sheet.12">
                  <p:embed/>
                </p:oleObj>
              </mc:Choice>
              <mc:Fallback>
                <p:oleObj name="Worksheet" r:id="rId4" imgW="8128000" imgH="4356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000" y="1250950"/>
                        <a:ext cx="8128000" cy="435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232395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1280228"/>
            <a:ext cx="6734907" cy="4519247"/>
          </a:xfrm>
        </p:spPr>
      </p:pic>
      <p:sp>
        <p:nvSpPr>
          <p:cNvPr id="5" name="TextBox 4"/>
          <p:cNvSpPr txBox="1"/>
          <p:nvPr/>
        </p:nvSpPr>
        <p:spPr>
          <a:xfrm>
            <a:off x="7795260" y="3429000"/>
            <a:ext cx="94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Zack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935F8-6A5A-4648-9800-C88722861159}"/>
              </a:ext>
            </a:extLst>
          </p:cNvPr>
          <p:cNvSpPr txBox="1"/>
          <p:nvPr/>
        </p:nvSpPr>
        <p:spPr>
          <a:xfrm>
            <a:off x="3941064" y="38100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21M</a:t>
            </a:r>
          </a:p>
        </p:txBody>
      </p:sp>
    </p:spTree>
    <p:extLst>
      <p:ext uri="{BB962C8B-B14F-4D97-AF65-F5344CB8AC3E}">
        <p14:creationId xmlns:p14="http://schemas.microsoft.com/office/powerpoint/2010/main" val="1437697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748720"/>
            <a:ext cx="10210800" cy="563501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562BD-22BC-5A45-9757-9556DC58B43B}"/>
              </a:ext>
            </a:extLst>
          </p:cNvPr>
          <p:cNvSpPr txBox="1"/>
          <p:nvPr/>
        </p:nvSpPr>
        <p:spPr>
          <a:xfrm>
            <a:off x="4148328" y="22860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0YD</a:t>
            </a:r>
          </a:p>
        </p:txBody>
      </p:sp>
    </p:spTree>
    <p:extLst>
      <p:ext uri="{BB962C8B-B14F-4D97-AF65-F5344CB8AC3E}">
        <p14:creationId xmlns:p14="http://schemas.microsoft.com/office/powerpoint/2010/main" val="4257001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65126"/>
            <a:ext cx="7886700" cy="5811837"/>
          </a:xfrm>
        </p:spPr>
      </p:pic>
    </p:spTree>
    <p:extLst>
      <p:ext uri="{BB962C8B-B14F-4D97-AF65-F5344CB8AC3E}">
        <p14:creationId xmlns:p14="http://schemas.microsoft.com/office/powerpoint/2010/main" val="1804557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WordArt 2"/>
          <p:cNvSpPr>
            <a:spLocks noChangeArrowheads="1" noChangeShapeType="1" noTextEdit="1"/>
          </p:cNvSpPr>
          <p:nvPr/>
        </p:nvSpPr>
        <p:spPr bwMode="auto">
          <a:xfrm>
            <a:off x="990600" y="1524000"/>
            <a:ext cx="68580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Director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Jim Hudson</a:t>
            </a:r>
          </a:p>
          <a:p>
            <a:pPr algn="ctr"/>
            <a:endParaRPr lang="en-US" sz="40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Content Placeholder 4"/>
          <p:cNvSpPr>
            <a:spLocks noGrp="1"/>
          </p:cNvSpPr>
          <p:nvPr>
            <p:ph idx="4294967295"/>
          </p:nvPr>
        </p:nvSpPr>
        <p:spPr>
          <a:xfrm>
            <a:off x="304800" y="1752600"/>
            <a:ext cx="85344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solidFill>
                  <a:srgbClr val="7030A0"/>
                </a:solidFill>
              </a:rPr>
              <a:t> </a:t>
            </a:r>
            <a:r>
              <a:rPr lang="en-US" sz="2400"/>
              <a:t>120 	Members: </a:t>
            </a:r>
            <a:r>
              <a:rPr lang="en-US" sz="2000"/>
              <a:t>(120/20,106/19,104/18, 105/17,105/16, 83/15, 60/14)</a:t>
            </a:r>
          </a:p>
          <a:p>
            <a:pPr>
              <a:buFontTx/>
              <a:buNone/>
            </a:pPr>
            <a:r>
              <a:rPr lang="en-US" sz="2400"/>
              <a:t>   34    Wait list: </a:t>
            </a:r>
            <a:r>
              <a:rPr lang="en-US" sz="2000"/>
              <a:t>(31 last year) 35 now</a:t>
            </a:r>
          </a:p>
          <a:p>
            <a:pPr>
              <a:buFontTx/>
              <a:buNone/>
            </a:pPr>
            <a:r>
              <a:rPr lang="en-US" sz="2400"/>
              <a:t>   15 	New members: </a:t>
            </a:r>
            <a:r>
              <a:rPr lang="en-US" sz="2000"/>
              <a:t>(28/20, 20/19,13/18 16/17, 34/16, 29/15)</a:t>
            </a:r>
          </a:p>
          <a:p>
            <a:pPr lvl="0">
              <a:buClr>
                <a:srgbClr val="E3E3FF"/>
              </a:buClr>
              <a:buNone/>
            </a:pPr>
            <a:r>
              <a:rPr lang="en-US" sz="2400"/>
              <a:t>   15 	Resigned: </a:t>
            </a:r>
            <a:r>
              <a:rPr lang="en-US" sz="2000">
                <a:solidFill>
                  <a:srgbClr val="FFFFFF"/>
                </a:solidFill>
              </a:rPr>
              <a:t>(14/20,18/19, 14/18,16/17, 11/16, 6/15)</a:t>
            </a:r>
          </a:p>
          <a:p>
            <a:pPr>
              <a:buFontTx/>
              <a:buNone/>
            </a:pPr>
            <a:r>
              <a:rPr lang="en-US" sz="2400"/>
              <a:t>   26 	Suspended: </a:t>
            </a:r>
            <a:r>
              <a:rPr lang="en-US" sz="2000"/>
              <a:t>(22%) and/or Inactive (13)</a:t>
            </a:r>
          </a:p>
          <a:p>
            <a:pPr>
              <a:buFontTx/>
              <a:buNone/>
            </a:pPr>
            <a:endParaRPr lang="en-US" sz="2400"/>
          </a:p>
          <a:p>
            <a:pPr>
              <a:buFontTx/>
              <a:buNone/>
            </a:pPr>
            <a:r>
              <a:rPr lang="en-US" sz="2800"/>
              <a:t>   37 </a:t>
            </a:r>
            <a:r>
              <a:rPr lang="en-US" sz="2400"/>
              <a:t>Class I (31%) / 83 Class II (69%)</a:t>
            </a:r>
          </a:p>
          <a:p>
            <a:endParaRPr lang="en-US" sz="2400"/>
          </a:p>
        </p:txBody>
      </p:sp>
      <p:sp>
        <p:nvSpPr>
          <p:cNvPr id="50178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181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Status</a:t>
            </a:r>
          </a:p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Year End 2021</a:t>
            </a:r>
          </a:p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4"/>
          <p:cNvSpPr>
            <a:spLocks noGrp="1"/>
          </p:cNvSpPr>
          <p:nvPr>
            <p:ph idx="4294967295"/>
          </p:nvPr>
        </p:nvSpPr>
        <p:spPr>
          <a:xfrm>
            <a:off x="1524000" y="1752600"/>
            <a:ext cx="6172200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/>
              <a:t> 	  </a:t>
            </a:r>
            <a:r>
              <a:rPr lang="en-US" sz="2000"/>
              <a:t>(Previous </a:t>
            </a:r>
          </a:p>
          <a:p>
            <a:pPr>
              <a:buFontTx/>
              <a:buNone/>
            </a:pPr>
            <a:r>
              <a:rPr lang="en-US" sz="2000"/>
              <a:t>           Year)</a:t>
            </a:r>
          </a:p>
          <a:p>
            <a:pPr>
              <a:buFontTx/>
              <a:buNone/>
            </a:pPr>
            <a:r>
              <a:rPr lang="en-US" sz="2400"/>
              <a:t>   12  (13)  	Student Pilot Rating </a:t>
            </a:r>
          </a:p>
          <a:p>
            <a:pPr>
              <a:buFontTx/>
              <a:buNone/>
            </a:pPr>
            <a:r>
              <a:rPr lang="en-US" sz="2400"/>
              <a:t>   69  (65)  	Private Pilot Rating</a:t>
            </a:r>
          </a:p>
          <a:p>
            <a:pPr>
              <a:buFontTx/>
              <a:buNone/>
            </a:pPr>
            <a:r>
              <a:rPr lang="en-US" sz="2400"/>
              <a:t>   28  (28)  	Commercial Rating</a:t>
            </a:r>
          </a:p>
          <a:p>
            <a:pPr>
              <a:buFontTx/>
              <a:buNone/>
            </a:pPr>
            <a:r>
              <a:rPr lang="en-US" sz="2400"/>
              <a:t>   11  (13)  	ATP Rating</a:t>
            </a:r>
          </a:p>
          <a:p>
            <a:pPr>
              <a:buFontTx/>
              <a:buNone/>
            </a:pPr>
            <a:r>
              <a:rPr lang="en-US" sz="2400"/>
              <a:t>   47  (48) 	Instrument Rated Pilots</a:t>
            </a:r>
          </a:p>
        </p:txBody>
      </p:sp>
      <p:sp>
        <p:nvSpPr>
          <p:cNvPr id="51202" name="WordArt 4"/>
          <p:cNvSpPr>
            <a:spLocks noChangeArrowheads="1" noChangeShapeType="1" noTextEdit="1"/>
          </p:cNvSpPr>
          <p:nvPr/>
        </p:nvSpPr>
        <p:spPr bwMode="auto">
          <a:xfrm>
            <a:off x="2057400" y="381000"/>
            <a:ext cx="4800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 Ratings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End of 2021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872"/>
          <p:cNvSpPr>
            <a:spLocks noChangeArrowheads="1" noChangeShapeType="1" noTextEdit="1"/>
          </p:cNvSpPr>
          <p:nvPr/>
        </p:nvSpPr>
        <p:spPr bwMode="auto">
          <a:xfrm>
            <a:off x="1562098" y="457200"/>
            <a:ext cx="601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15 New Members 2021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2A63AE8-5A94-9D48-8AF1-98CCD649D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768290"/>
              </p:ext>
            </p:extLst>
          </p:nvPr>
        </p:nvGraphicFramePr>
        <p:xfrm>
          <a:off x="2667000" y="1110867"/>
          <a:ext cx="3886200" cy="472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Worksheet" r:id="rId3" imgW="2108200" imgH="2565400" progId="Excel.Sheet.12">
                  <p:embed/>
                </p:oleObj>
              </mc:Choice>
              <mc:Fallback>
                <p:oleObj name="Worksheet" r:id="rId3" imgW="2108200" imgH="2565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1110867"/>
                        <a:ext cx="3886200" cy="4728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769584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WordArt 2"/>
          <p:cNvSpPr>
            <a:spLocks noChangeArrowheads="1" noChangeShapeType="1" noTextEdit="1"/>
          </p:cNvSpPr>
          <p:nvPr/>
        </p:nvSpPr>
        <p:spPr bwMode="auto">
          <a:xfrm>
            <a:off x="1371600" y="381000"/>
            <a:ext cx="6400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0" normalizeH="0" baseline="0" noProof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Members Resigned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0" cap="none" spc="0" normalizeH="0" baseline="0" noProof="0">
              <a:ln w="25400">
                <a:solidFill>
                  <a:srgbClr val="FFFFFF"/>
                </a:solidFill>
                <a:round/>
                <a:headEnd/>
                <a:tailEnd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211FAAB-644D-254D-AB06-A1ABFF6C1C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543440"/>
              </p:ext>
            </p:extLst>
          </p:nvPr>
        </p:nvGraphicFramePr>
        <p:xfrm>
          <a:off x="1676400" y="1043740"/>
          <a:ext cx="3124200" cy="473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Worksheet" r:id="rId3" imgW="1892300" imgH="2870200" progId="Excel.Sheet.12">
                  <p:embed/>
                </p:oleObj>
              </mc:Choice>
              <mc:Fallback>
                <p:oleObj name="Worksheet" r:id="rId3" imgW="1892300" imgH="2870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6400" y="1043740"/>
                        <a:ext cx="3124200" cy="4738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sig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EC20645A-7284-5C43-A848-249912110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170" y="1143693"/>
            <a:ext cx="2772113" cy="312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418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>
            <a:off x="1866900" y="457200"/>
            <a:ext cx="5410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7"/>
              </a:avLst>
            </a:prstTxWarp>
          </a:bodyPr>
          <a:lstStyle/>
          <a:p>
            <a:pPr algn="ctr">
              <a:defRPr/>
            </a:pPr>
            <a:r>
              <a:rPr lang="en-US" sz="2400" b="1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ea typeface="Arial" charset="0"/>
              </a:rPr>
              <a:t> Schedule Master &amp;</a:t>
            </a:r>
          </a:p>
          <a:p>
            <a:pPr algn="ctr">
              <a:defRPr/>
            </a:pPr>
            <a:r>
              <a:rPr lang="en-US" sz="2400" b="1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ea typeface="Arial" charset="0"/>
              </a:rPr>
              <a:t>Webpage Updates</a:t>
            </a:r>
          </a:p>
          <a:p>
            <a:pPr algn="ctr">
              <a:defRPr/>
            </a:pPr>
            <a:endParaRPr lang="en-US" sz="24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ea typeface="Arial" charset="0"/>
            </a:endParaRPr>
          </a:p>
        </p:txBody>
      </p:sp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457200" y="1692532"/>
            <a:ext cx="8001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Members need to keep email, phone, change of address updated on SM.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Members need to provide copies of updated to driver licenses, medicals, flight reviews, flight certificates for the club records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Webpage – Aircraft Fleet pdf -POH, Avionics documents, training video’s, other documents in “Index” tab.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New Webpage developed by Scott </a:t>
            </a:r>
            <a:r>
              <a:rPr lang="en-US" err="1"/>
              <a:t>Henscheid</a:t>
            </a:r>
            <a:r>
              <a:rPr lang="en-US"/>
              <a:t>  - THANKS Scott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Web Host Provider changed – </a:t>
            </a:r>
            <a:r>
              <a:rPr lang="en-US" err="1"/>
              <a:t>Webintellects</a:t>
            </a:r>
            <a:r>
              <a:rPr lang="en-US"/>
              <a:t> to </a:t>
            </a:r>
            <a:r>
              <a:rPr lang="en-US" err="1"/>
              <a:t>namcheap.com</a:t>
            </a:r>
            <a:endParaRPr lang="en-US"/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Board public emails changed to </a:t>
            </a:r>
            <a:r>
              <a:rPr lang="en-US">
                <a:hlinkClick r:id="rId2"/>
              </a:rPr>
              <a:t>xxxxx@t-craft.org</a:t>
            </a:r>
            <a:r>
              <a:rPr lang="en-US"/>
              <a:t> and phone numbers removed from our public webpage.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/>
              <a:t>Club AME listing in the works for club member AME’s.  Dr. Mark Turner and Dr Jon Miller.</a:t>
            </a:r>
          </a:p>
        </p:txBody>
      </p:sp>
    </p:spTree>
    <p:extLst>
      <p:ext uri="{BB962C8B-B14F-4D97-AF65-F5344CB8AC3E}">
        <p14:creationId xmlns:p14="http://schemas.microsoft.com/office/powerpoint/2010/main" val="4120099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838200" y="152400"/>
            <a:ext cx="7467600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  <a:p>
            <a:pPr marL="285750" indent="-285750">
              <a:buFont typeface="Wingdings" pitchFamily="2" charset="2"/>
              <a:buChar char="v"/>
            </a:pPr>
            <a:r>
              <a:rPr lang="en-US"/>
              <a:t>Fields have been provided in the “Status” tab of Schedule master to keep track of Day &amp; Night 90 day Currency, and T-Craft attendance 90 day currency.  The dates to be entered are the expiration date.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10D38-B2A4-C745-A7D3-E3B2DFA7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1447800"/>
            <a:ext cx="772016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WordArt 3"/>
          <p:cNvSpPr>
            <a:spLocks noChangeArrowheads="1" noChangeShapeType="1" noTextEdit="1"/>
          </p:cNvSpPr>
          <p:nvPr/>
        </p:nvSpPr>
        <p:spPr bwMode="auto">
          <a:xfrm>
            <a:off x="2166444" y="439386"/>
            <a:ext cx="45148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Dues </a:t>
            </a:r>
          </a:p>
        </p:txBody>
      </p:sp>
      <p:sp>
        <p:nvSpPr>
          <p:cNvPr id="33795" name="Text Box 457"/>
          <p:cNvSpPr txBox="1">
            <a:spLocks noChangeArrowheads="1"/>
          </p:cNvSpPr>
          <p:nvPr/>
        </p:nvSpPr>
        <p:spPr bwMode="auto">
          <a:xfrm>
            <a:off x="1906192" y="762000"/>
            <a:ext cx="5035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The Monthly Dues remain the same @ $75/mo.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45029F4-06DA-F446-8C04-440380DB6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337754"/>
              </p:ext>
            </p:extLst>
          </p:nvPr>
        </p:nvGraphicFramePr>
        <p:xfrm>
          <a:off x="508000" y="1143000"/>
          <a:ext cx="8128000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Worksheet" r:id="rId3" imgW="8128000" imgH="4838700" progId="Excel.Sheet.12">
                  <p:embed/>
                </p:oleObj>
              </mc:Choice>
              <mc:Fallback>
                <p:oleObj name="Worksheet" r:id="rId3" imgW="8128000" imgH="4838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000" y="1143000"/>
                        <a:ext cx="8128000" cy="483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95508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4"/>
          <p:cNvSpPr txBox="1">
            <a:spLocks noChangeArrowheads="1"/>
          </p:cNvSpPr>
          <p:nvPr/>
        </p:nvSpPr>
        <p:spPr bwMode="auto">
          <a:xfrm>
            <a:off x="2948320" y="990600"/>
            <a:ext cx="2690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(27 Club Events in 2021)</a:t>
            </a:r>
          </a:p>
        </p:txBody>
      </p:sp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Top Attendance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756E3C0-372D-AD42-80AC-C1BB9B94B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570108"/>
              </p:ext>
            </p:extLst>
          </p:nvPr>
        </p:nvGraphicFramePr>
        <p:xfrm>
          <a:off x="2895600" y="1295400"/>
          <a:ext cx="3124201" cy="4724388"/>
        </p:xfrm>
        <a:graphic>
          <a:graphicData uri="http://schemas.openxmlformats.org/drawingml/2006/table">
            <a:tbl>
              <a:tblPr/>
              <a:tblGrid>
                <a:gridCol w="1048120">
                  <a:extLst>
                    <a:ext uri="{9D8B030D-6E8A-4147-A177-3AD203B41FA5}">
                      <a16:colId xmlns:a16="http://schemas.microsoft.com/office/drawing/2014/main" val="1162236771"/>
                    </a:ext>
                  </a:extLst>
                </a:gridCol>
                <a:gridCol w="1572178">
                  <a:extLst>
                    <a:ext uri="{9D8B030D-6E8A-4147-A177-3AD203B41FA5}">
                      <a16:colId xmlns:a16="http://schemas.microsoft.com/office/drawing/2014/main" val="2431487851"/>
                    </a:ext>
                  </a:extLst>
                </a:gridCol>
                <a:gridCol w="503903">
                  <a:extLst>
                    <a:ext uri="{9D8B030D-6E8A-4147-A177-3AD203B41FA5}">
                      <a16:colId xmlns:a16="http://schemas.microsoft.com/office/drawing/2014/main" val="3568610604"/>
                    </a:ext>
                  </a:extLst>
                </a:gridCol>
              </a:tblGrid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????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??????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353515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Scott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Henscheid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948463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Chris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Nebrigich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777058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Scott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Lewis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2411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David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Meisner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788219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John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Moen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311268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Rob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Starr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294773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Woody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Woodbury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0368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Jeff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Adams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818371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Jeff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Aebischer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678267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Leon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016447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Adrian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Fenner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470126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Russ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Graves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430848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Gordon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Hall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698648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Kevin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Harvey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851018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Jones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936504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Dave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Miller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39012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David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Nejely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628109"/>
                  </a:ext>
                </a:extLst>
              </a:tr>
              <a:tr h="248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Mark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Slusser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248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8786D-563E-584A-A45F-0485934AA261}"/>
              </a:ext>
            </a:extLst>
          </p:cNvPr>
          <p:cNvSpPr/>
          <p:nvPr/>
        </p:nvSpPr>
        <p:spPr>
          <a:xfrm>
            <a:off x="1427615" y="2286000"/>
            <a:ext cx="62887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Top 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Attendance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for 2021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Joe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Rowley</a:t>
            </a:r>
          </a:p>
        </p:txBody>
      </p:sp>
    </p:spTree>
    <p:extLst>
      <p:ext uri="{BB962C8B-B14F-4D97-AF65-F5344CB8AC3E}">
        <p14:creationId xmlns:p14="http://schemas.microsoft.com/office/powerpoint/2010/main" val="383224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6800" y="1371600"/>
            <a:ext cx="7162800" cy="4114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January – Annual Review / Elections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April 30 – Poker Run,  30 Participants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April 20 – BC Country Presentation – Jim Hudson, 54 Attendees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May 18,  – Spring Plane Wash, 57 Attendees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June 18-19, – Garden Valley Fly-In, 57 Attendees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October 7,  – Fall Plane Wash, Record </a:t>
            </a:r>
            <a:r>
              <a:rPr 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71 Attendees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General Membership Meetings – Average between 50-70</a:t>
            </a:r>
            <a:endParaRPr lang="en-US" sz="2000"/>
          </a:p>
        </p:txBody>
      </p:sp>
      <p:sp>
        <p:nvSpPr>
          <p:cNvPr id="57346" name="WordArt 18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Club Events 2021</a:t>
            </a:r>
          </a:p>
        </p:txBody>
      </p:sp>
    </p:spTree>
    <p:extLst>
      <p:ext uri="{BB962C8B-B14F-4D97-AF65-F5344CB8AC3E}">
        <p14:creationId xmlns:p14="http://schemas.microsoft.com/office/powerpoint/2010/main" val="139544444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52500" y="1447800"/>
            <a:ext cx="7239000" cy="3581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January 25th – Annual Review / Elections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April 10-16, Poker Run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April 19 –T-Craft Backcountry Presentation – Jim Hudson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May 17 – Plane Wash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June 17-18 – Garden Valley Fly-In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TBD  50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Anniversary of T-Craft Aero Club Celebration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October 4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Plane Wash </a:t>
            </a:r>
            <a:r>
              <a:rPr lang="en-US" sz="2000" dirty="0"/>
              <a:t>	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sp>
        <p:nvSpPr>
          <p:cNvPr id="57346" name="WordArt 18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Club Events  for 2022</a:t>
            </a:r>
          </a:p>
        </p:txBody>
      </p:sp>
    </p:spTree>
    <p:extLst>
      <p:ext uri="{BB962C8B-B14F-4D97-AF65-F5344CB8AC3E}">
        <p14:creationId xmlns:p14="http://schemas.microsoft.com/office/powerpoint/2010/main" val="196771185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2021 Meetings</a:t>
            </a:r>
          </a:p>
        </p:txBody>
      </p:sp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F757B6C7-3516-3641-BC5A-95F60CF1C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" y="1262394"/>
            <a:ext cx="9144000" cy="50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12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2021 Meetings</a:t>
            </a:r>
          </a:p>
        </p:txBody>
      </p:sp>
      <p:pic>
        <p:nvPicPr>
          <p:cNvPr id="6" name="Picture 5" descr="A picture containing text, electronics, posing, different&#10;&#10;Description automatically generated">
            <a:extLst>
              <a:ext uri="{FF2B5EF4-FFF2-40B4-BE49-F238E27FC236}">
                <a16:creationId xmlns:a16="http://schemas.microsoft.com/office/drawing/2014/main" id="{276D5FC3-644C-8644-A1DD-857FD210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95399"/>
            <a:ext cx="9151191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28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Garden Valley Fly-in</a:t>
            </a:r>
          </a:p>
        </p:txBody>
      </p:sp>
      <p:pic>
        <p:nvPicPr>
          <p:cNvPr id="3" name="Picture 2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A2341C78-2ECC-064A-8633-4C9897C2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11249"/>
            <a:ext cx="8610600" cy="52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6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Garden Valley Fly-in</a:t>
            </a:r>
          </a:p>
        </p:txBody>
      </p:sp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A5BCBE14-C262-2742-B0BA-D05870A69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371600"/>
            <a:ext cx="9033447" cy="48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6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Garden Valley Fly-in</a:t>
            </a:r>
          </a:p>
        </p:txBody>
      </p:sp>
      <p:pic>
        <p:nvPicPr>
          <p:cNvPr id="3" name="Picture 2" descr="A picture containing grass, outdoor, tree, mountain&#10;&#10;Description automatically generated">
            <a:extLst>
              <a:ext uri="{FF2B5EF4-FFF2-40B4-BE49-F238E27FC236}">
                <a16:creationId xmlns:a16="http://schemas.microsoft.com/office/drawing/2014/main" id="{493E1A6A-A165-8B4C-94A7-3EDF3A63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95400"/>
            <a:ext cx="9152965" cy="51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9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tree, mountain&#10;&#10;Description automatically generated">
            <a:extLst>
              <a:ext uri="{FF2B5EF4-FFF2-40B4-BE49-F238E27FC236}">
                <a16:creationId xmlns:a16="http://schemas.microsoft.com/office/drawing/2014/main" id="{AA16487E-BEA5-B14C-8C0E-96DF17C50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04800"/>
            <a:ext cx="6276110" cy="3138055"/>
          </a:xfrm>
          <a:prstGeom prst="rect">
            <a:avLst/>
          </a:prstGeom>
        </p:spPr>
      </p:pic>
      <p:pic>
        <p:nvPicPr>
          <p:cNvPr id="3" name="Picture 2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A6577E04-476B-2841-B315-6775898460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" y="3442855"/>
            <a:ext cx="5347757" cy="33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1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WordArt 2"/>
          <p:cNvSpPr>
            <a:spLocks noChangeArrowheads="1" noChangeShapeType="1" noTextEdit="1"/>
          </p:cNvSpPr>
          <p:nvPr/>
        </p:nvSpPr>
        <p:spPr bwMode="auto">
          <a:xfrm>
            <a:off x="2213466" y="401716"/>
            <a:ext cx="4914900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Hourly Rate Calculations</a:t>
            </a:r>
          </a:p>
        </p:txBody>
      </p:sp>
      <p:sp>
        <p:nvSpPr>
          <p:cNvPr id="35842" name="Text Box 457"/>
          <p:cNvSpPr txBox="1">
            <a:spLocks noChangeArrowheads="1"/>
          </p:cNvSpPr>
          <p:nvPr/>
        </p:nvSpPr>
        <p:spPr bwMode="auto">
          <a:xfrm>
            <a:off x="615062" y="5412702"/>
            <a:ext cx="852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The new rates will go into effect tomorrow, the start of the February billing cycle.</a:t>
            </a:r>
          </a:p>
        </p:txBody>
      </p:sp>
      <p:sp>
        <p:nvSpPr>
          <p:cNvPr id="5" name="Text Box 457">
            <a:extLst>
              <a:ext uri="{FF2B5EF4-FFF2-40B4-BE49-F238E27FC236}">
                <a16:creationId xmlns:a16="http://schemas.microsoft.com/office/drawing/2014/main" id="{E12E506A-0390-E144-A9E5-F973634E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915472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Based on the last 3 years averages</a:t>
            </a: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7370D54-2511-0B4B-9C3C-0360F823F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943214"/>
              </p:ext>
            </p:extLst>
          </p:nvPr>
        </p:nvGraphicFramePr>
        <p:xfrm>
          <a:off x="244926" y="1384222"/>
          <a:ext cx="8654148" cy="3644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Worksheet" r:id="rId3" imgW="11277600" imgH="3619500" progId="Excel.Sheet.12">
                  <p:embed/>
                </p:oleObj>
              </mc:Choice>
              <mc:Fallback>
                <p:oleObj name="Worksheet" r:id="rId3" imgW="11277600" imgH="3619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926" y="1384222"/>
                        <a:ext cx="8654148" cy="3644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18985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plane&#10;&#10;Description automatically generated">
            <a:extLst>
              <a:ext uri="{FF2B5EF4-FFF2-40B4-BE49-F238E27FC236}">
                <a16:creationId xmlns:a16="http://schemas.microsoft.com/office/drawing/2014/main" id="{ED8BDD5F-D202-3D43-9E6C-6217EBC3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4716378" cy="3111500"/>
          </a:xfrm>
          <a:prstGeom prst="rect">
            <a:avLst/>
          </a:prstGeom>
        </p:spPr>
      </p:pic>
      <p:pic>
        <p:nvPicPr>
          <p:cNvPr id="5" name="Picture 4" descr="A yellow plane taking off&#10;&#10;Description automatically generated with medium confidence">
            <a:extLst>
              <a:ext uri="{FF2B5EF4-FFF2-40B4-BE49-F238E27FC236}">
                <a16:creationId xmlns:a16="http://schemas.microsoft.com/office/drawing/2014/main" id="{3BCEBFF0-10B6-6B42-A517-77566A0C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522" y="3187700"/>
            <a:ext cx="539115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5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9B16F13E-DA99-C34B-8B60-E42D2DC0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951988" cy="5943600"/>
          </a:xfrm>
          <a:prstGeom prst="rect">
            <a:avLst/>
          </a:prstGeom>
        </p:spPr>
      </p:pic>
      <p:pic>
        <p:nvPicPr>
          <p:cNvPr id="6" name="Picture 5" descr="A helicopter flying over a forest&#10;&#10;Description automatically generated with medium confidence">
            <a:extLst>
              <a:ext uri="{FF2B5EF4-FFF2-40B4-BE49-F238E27FC236}">
                <a16:creationId xmlns:a16="http://schemas.microsoft.com/office/drawing/2014/main" id="{3A3A88D0-32A0-ED44-AFC5-63B77F6B4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4" y="152400"/>
            <a:ext cx="5620693" cy="2838450"/>
          </a:xfrm>
          <a:prstGeom prst="rect">
            <a:avLst/>
          </a:prstGeom>
        </p:spPr>
      </p:pic>
      <p:pic>
        <p:nvPicPr>
          <p:cNvPr id="8" name="Picture 7" descr="An airplane flying over a field&#10;&#10;Description automatically generated with low confidence">
            <a:extLst>
              <a:ext uri="{FF2B5EF4-FFF2-40B4-BE49-F238E27FC236}">
                <a16:creationId xmlns:a16="http://schemas.microsoft.com/office/drawing/2014/main" id="{6A9F52FC-2E9E-704A-8D13-E950799E7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3" y="3011371"/>
            <a:ext cx="5620693" cy="37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27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Garden Valley Fly-in</a:t>
            </a:r>
          </a:p>
        </p:txBody>
      </p:sp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ED138B9-86F4-254C-BA08-168458620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752600"/>
            <a:ext cx="5616287" cy="618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BD073-DF15-2747-BB09-80A038A27E23}"/>
              </a:ext>
            </a:extLst>
          </p:cNvPr>
          <p:cNvSpPr txBox="1"/>
          <p:nvPr/>
        </p:nvSpPr>
        <p:spPr>
          <a:xfrm>
            <a:off x="1818361" y="1183637"/>
            <a:ext cx="5507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Ben (Top Gun) and Vivian (Bombardier) Brandt</a:t>
            </a:r>
          </a:p>
        </p:txBody>
      </p:sp>
    </p:spTree>
    <p:extLst>
      <p:ext uri="{BB962C8B-B14F-4D97-AF65-F5344CB8AC3E}">
        <p14:creationId xmlns:p14="http://schemas.microsoft.com/office/powerpoint/2010/main" val="39307218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October Plane Wash</a:t>
            </a:r>
          </a:p>
        </p:txBody>
      </p:sp>
      <p:pic>
        <p:nvPicPr>
          <p:cNvPr id="3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DA70DFDE-3D3B-7440-B4CE-169940DC0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47800"/>
            <a:ext cx="875323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83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October Plane Wash</a:t>
            </a:r>
          </a:p>
        </p:txBody>
      </p:sp>
      <p:pic>
        <p:nvPicPr>
          <p:cNvPr id="3" name="Picture 2" descr="A picture containing sky, road, outdoor, airplane&#10;&#10;Description automatically generated">
            <a:extLst>
              <a:ext uri="{FF2B5EF4-FFF2-40B4-BE49-F238E27FC236}">
                <a16:creationId xmlns:a16="http://schemas.microsoft.com/office/drawing/2014/main" id="{DC9226CF-21E7-EB45-B1DA-9F7571ADA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09236"/>
            <a:ext cx="8763000" cy="38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7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 in front of an airplane&#10;&#10;Description automatically generated with medium confidence">
            <a:extLst>
              <a:ext uri="{FF2B5EF4-FFF2-40B4-BE49-F238E27FC236}">
                <a16:creationId xmlns:a16="http://schemas.microsoft.com/office/drawing/2014/main" id="{789E1157-1B2B-D446-B626-291DCEF1A6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3" y="2895600"/>
            <a:ext cx="3861430" cy="4343400"/>
          </a:xfrm>
          <a:prstGeom prst="rect">
            <a:avLst/>
          </a:prstGeom>
        </p:spPr>
      </p:pic>
      <p:pic>
        <p:nvPicPr>
          <p:cNvPr id="5" name="Picture 4" descr="A person sitting in a car&#10;&#10;Description automatically generated with medium confidence">
            <a:extLst>
              <a:ext uri="{FF2B5EF4-FFF2-40B4-BE49-F238E27FC236}">
                <a16:creationId xmlns:a16="http://schemas.microsoft.com/office/drawing/2014/main" id="{D5F2A303-E875-964B-8D1B-2168AAE72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217500"/>
            <a:ext cx="3752504" cy="3660355"/>
          </a:xfrm>
          <a:prstGeom prst="rect">
            <a:avLst/>
          </a:prstGeom>
        </p:spPr>
      </p:pic>
      <p:pic>
        <p:nvPicPr>
          <p:cNvPr id="7" name="Picture 6" descr="A person and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C793A6D8-F295-3244-B17D-6040791FD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" y="31173"/>
            <a:ext cx="4368799" cy="3276600"/>
          </a:xfrm>
          <a:prstGeom prst="rect">
            <a:avLst/>
          </a:prstGeom>
        </p:spPr>
      </p:pic>
      <p:pic>
        <p:nvPicPr>
          <p:cNvPr id="9" name="Picture 8" descr="A person working on a plane&#10;&#10;Description automatically generated with low confidence">
            <a:extLst>
              <a:ext uri="{FF2B5EF4-FFF2-40B4-BE49-F238E27FC236}">
                <a16:creationId xmlns:a16="http://schemas.microsoft.com/office/drawing/2014/main" id="{6D6B976C-A582-D241-B296-7FA0D4780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411682"/>
            <a:ext cx="4667251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98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plane, outdoor, airplane&#10;&#10;Description automatically generated">
            <a:extLst>
              <a:ext uri="{FF2B5EF4-FFF2-40B4-BE49-F238E27FC236}">
                <a16:creationId xmlns:a16="http://schemas.microsoft.com/office/drawing/2014/main" id="{6480961F-7DCE-A54A-9270-435F88FE6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930" y="457200"/>
            <a:ext cx="4261834" cy="2443895"/>
          </a:xfrm>
          <a:prstGeom prst="rect">
            <a:avLst/>
          </a:prstGeom>
        </p:spPr>
      </p:pic>
      <p:pic>
        <p:nvPicPr>
          <p:cNvPr id="3" name="Picture 2" descr="A group of men working on a small airplane&#10;&#10;Description automatically generated with low confidence">
            <a:extLst>
              <a:ext uri="{FF2B5EF4-FFF2-40B4-BE49-F238E27FC236}">
                <a16:creationId xmlns:a16="http://schemas.microsoft.com/office/drawing/2014/main" id="{38B566F0-B04E-D24C-8364-C2891A6D7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1" y="3297019"/>
            <a:ext cx="4096513" cy="3072385"/>
          </a:xfrm>
          <a:prstGeom prst="rect">
            <a:avLst/>
          </a:prstGeom>
        </p:spPr>
      </p:pic>
      <p:pic>
        <p:nvPicPr>
          <p:cNvPr id="5" name="Picture 4" descr="A picture containing person, plane, outdoor, airplane&#10;&#10;Description automatically generated">
            <a:extLst>
              <a:ext uri="{FF2B5EF4-FFF2-40B4-BE49-F238E27FC236}">
                <a16:creationId xmlns:a16="http://schemas.microsoft.com/office/drawing/2014/main" id="{0F417130-318A-F049-B410-1B3F050BE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207" y="169583"/>
            <a:ext cx="4667250" cy="3019127"/>
          </a:xfrm>
          <a:prstGeom prst="rect">
            <a:avLst/>
          </a:prstGeom>
        </p:spPr>
      </p:pic>
      <p:pic>
        <p:nvPicPr>
          <p:cNvPr id="9" name="Picture 8" descr="A picture containing plane, outdoor, airplane, aircraft&#10;&#10;Description automatically generated">
            <a:extLst>
              <a:ext uri="{FF2B5EF4-FFF2-40B4-BE49-F238E27FC236}">
                <a16:creationId xmlns:a16="http://schemas.microsoft.com/office/drawing/2014/main" id="{D385E70B-0084-B54F-9ADD-2C69B25AB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61" y="3297019"/>
            <a:ext cx="4798341" cy="33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149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s in front of a small airplane&#10;&#10;Description automatically generated with low confidence">
            <a:extLst>
              <a:ext uri="{FF2B5EF4-FFF2-40B4-BE49-F238E27FC236}">
                <a16:creationId xmlns:a16="http://schemas.microsoft.com/office/drawing/2014/main" id="{DD1BF4A0-F10F-D04B-B674-32FCB4FA0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3443764"/>
            <a:ext cx="4059876" cy="3044907"/>
          </a:xfrm>
          <a:prstGeom prst="rect">
            <a:avLst/>
          </a:prstGeom>
        </p:spPr>
      </p:pic>
      <p:pic>
        <p:nvPicPr>
          <p:cNvPr id="5" name="Picture 4" descr="A person waving at the camera&#10;&#10;Description automatically generated with low confidence">
            <a:extLst>
              <a:ext uri="{FF2B5EF4-FFF2-40B4-BE49-F238E27FC236}">
                <a16:creationId xmlns:a16="http://schemas.microsoft.com/office/drawing/2014/main" id="{F5B7B9D0-88E4-3443-AD40-AE714FB68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516" y="3557456"/>
            <a:ext cx="4560792" cy="2864747"/>
          </a:xfrm>
          <a:prstGeom prst="rect">
            <a:avLst/>
          </a:prstGeom>
        </p:spPr>
      </p:pic>
      <p:pic>
        <p:nvPicPr>
          <p:cNvPr id="7" name="Picture 6" descr="A person standing next to a plane&#10;&#10;Description automatically generated with medium confidence">
            <a:extLst>
              <a:ext uri="{FF2B5EF4-FFF2-40B4-BE49-F238E27FC236}">
                <a16:creationId xmlns:a16="http://schemas.microsoft.com/office/drawing/2014/main" id="{6238CCB2-4FC0-CE42-83D1-722BF3013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995" y="340071"/>
            <a:ext cx="4213967" cy="3252656"/>
          </a:xfrm>
          <a:prstGeom prst="rect">
            <a:avLst/>
          </a:prstGeom>
        </p:spPr>
      </p:pic>
      <p:pic>
        <p:nvPicPr>
          <p:cNvPr id="9" name="Picture 8" descr="A person standing next to a helicopter&#10;&#10;Description automatically generated with low confidence">
            <a:extLst>
              <a:ext uri="{FF2B5EF4-FFF2-40B4-BE49-F238E27FC236}">
                <a16:creationId xmlns:a16="http://schemas.microsoft.com/office/drawing/2014/main" id="{EEC3939F-5185-6949-A363-BEF18E6C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86" y="340071"/>
            <a:ext cx="4292600" cy="31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68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ound, person, outdoor&#10;&#10;Description automatically generated">
            <a:extLst>
              <a:ext uri="{FF2B5EF4-FFF2-40B4-BE49-F238E27FC236}">
                <a16:creationId xmlns:a16="http://schemas.microsoft.com/office/drawing/2014/main" id="{BCF77506-5BF0-EF4B-95C8-295909AC0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73" y="3782230"/>
            <a:ext cx="4191000" cy="3143250"/>
          </a:xfrm>
          <a:prstGeom prst="rect">
            <a:avLst/>
          </a:prstGeom>
        </p:spPr>
      </p:pic>
      <p:pic>
        <p:nvPicPr>
          <p:cNvPr id="9" name="Picture 8" descr="A picture containing ground, person, outdoor, little&#10;&#10;Description automatically generated">
            <a:extLst>
              <a:ext uri="{FF2B5EF4-FFF2-40B4-BE49-F238E27FC236}">
                <a16:creationId xmlns:a16="http://schemas.microsoft.com/office/drawing/2014/main" id="{20FFC8B9-1CD6-FE4E-B194-F9131617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" y="34637"/>
            <a:ext cx="4948381" cy="3711286"/>
          </a:xfrm>
          <a:prstGeom prst="rect">
            <a:avLst/>
          </a:prstGeom>
        </p:spPr>
      </p:pic>
      <p:pic>
        <p:nvPicPr>
          <p:cNvPr id="11" name="Picture 10" descr="A picture containing person, ground, plane&#10;&#10;Description automatically generated">
            <a:extLst>
              <a:ext uri="{FF2B5EF4-FFF2-40B4-BE49-F238E27FC236}">
                <a16:creationId xmlns:a16="http://schemas.microsoft.com/office/drawing/2014/main" id="{AE592449-D593-0744-A7BE-F050F0C0D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583" y="34636"/>
            <a:ext cx="4525817" cy="3394363"/>
          </a:xfrm>
          <a:prstGeom prst="rect">
            <a:avLst/>
          </a:prstGeom>
        </p:spPr>
      </p:pic>
      <p:pic>
        <p:nvPicPr>
          <p:cNvPr id="15" name="Picture 14" descr="A person cutting a child's hair&#10;&#10;Description automatically generated with medium confidence">
            <a:extLst>
              <a:ext uri="{FF2B5EF4-FFF2-40B4-BE49-F238E27FC236}">
                <a16:creationId xmlns:a16="http://schemas.microsoft.com/office/drawing/2014/main" id="{141B32AB-7561-2548-BA09-7C8E9D41BF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655" y="3485295"/>
            <a:ext cx="4374572" cy="37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85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F2EB4AC7-1F99-484D-8414-61D6B20F5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81000"/>
            <a:ext cx="7721600" cy="547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WordArt 5"/>
          <p:cNvSpPr>
            <a:spLocks noChangeArrowheads="1" noChangeShapeType="1" noTextEdit="1"/>
          </p:cNvSpPr>
          <p:nvPr/>
        </p:nvSpPr>
        <p:spPr bwMode="auto">
          <a:xfrm>
            <a:off x="1828800" y="1447800"/>
            <a:ext cx="525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Treasurer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Ken </a:t>
            </a:r>
            <a:r>
              <a:rPr lang="en-US" sz="4000" kern="10" err="1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Kaae</a:t>
            </a:r>
            <a:endParaRPr lang="en-US" sz="40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4824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1A435820-6EA5-6F4F-BB56-2696BE4DA8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198" y="24245"/>
            <a:ext cx="3385589" cy="4319156"/>
          </a:xfrm>
          <a:prstGeom prst="rect">
            <a:avLst/>
          </a:prstGeom>
        </p:spPr>
      </p:pic>
      <p:pic>
        <p:nvPicPr>
          <p:cNvPr id="5" name="Picture 4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026F1318-B1A9-AF40-95F3-128E0B27A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78" y="152400"/>
            <a:ext cx="5200075" cy="3900056"/>
          </a:xfrm>
          <a:prstGeom prst="rect">
            <a:avLst/>
          </a:prstGeom>
        </p:spPr>
      </p:pic>
      <p:pic>
        <p:nvPicPr>
          <p:cNvPr id="7" name="Picture 6" descr="A picture containing person, ground, outdoor, standing&#10;&#10;Description automatically generated">
            <a:extLst>
              <a:ext uri="{FF2B5EF4-FFF2-40B4-BE49-F238E27FC236}">
                <a16:creationId xmlns:a16="http://schemas.microsoft.com/office/drawing/2014/main" id="{4CBEFB91-8E16-DD4F-B921-D751C7C669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19400"/>
            <a:ext cx="2971800" cy="41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45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98" descr="stupid-button-cutout-trans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590800"/>
            <a:ext cx="1676400" cy="1676400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2466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8077200" cy="571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   Fly Smart, Fly Safe  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 And Have Fun !</a:t>
            </a:r>
          </a:p>
          <a:p>
            <a:pPr algn="ctr"/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 AND - Don't forget the mission abort button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4"/>
          <p:cNvSpPr>
            <a:spLocks noGrp="1"/>
          </p:cNvSpPr>
          <p:nvPr>
            <p:ph idx="4294967295"/>
          </p:nvPr>
        </p:nvSpPr>
        <p:spPr>
          <a:xfrm>
            <a:off x="304800" y="152400"/>
            <a:ext cx="7467600" cy="7162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/>
              <a:t>	</a:t>
            </a:r>
          </a:p>
          <a:p>
            <a:pPr algn="ctr" eaLnBrk="1" hangingPunct="1">
              <a:buFontTx/>
              <a:buNone/>
            </a:pPr>
            <a:r>
              <a:rPr lang="en-US" sz="2800" b="1" u="sng"/>
              <a:t>Club Cash Assets – 12/31/2021</a:t>
            </a:r>
          </a:p>
          <a:p>
            <a:pPr algn="ctr" eaLnBrk="1" hangingPunct="1">
              <a:buFontTx/>
              <a:buNone/>
            </a:pPr>
            <a:endParaRPr lang="en-US" sz="2400" u="sng"/>
          </a:p>
          <a:p>
            <a:pPr algn="r" eaLnBrk="1" hangingPunct="1">
              <a:buNone/>
            </a:pPr>
            <a:r>
              <a:rPr lang="en-US" sz="2400"/>
              <a:t>Checking:  $ 90,349.04</a:t>
            </a:r>
          </a:p>
          <a:p>
            <a:pPr algn="r" eaLnBrk="1" hangingPunct="1">
              <a:buNone/>
            </a:pPr>
            <a:r>
              <a:rPr lang="en-US" sz="2400"/>
              <a:t>Savings  (Engine Reserves):  $ 49,119.47</a:t>
            </a:r>
          </a:p>
          <a:p>
            <a:pPr algn="r" eaLnBrk="1" hangingPunct="1">
              <a:buNone/>
            </a:pPr>
            <a:r>
              <a:rPr lang="en-US" sz="2400"/>
              <a:t> Savings (Hull, Avionics &amp; Paint):  $ </a:t>
            </a:r>
            <a:r>
              <a:rPr lang="en-US" sz="2400" u="sng"/>
              <a:t>49,558.75</a:t>
            </a:r>
          </a:p>
          <a:p>
            <a:pPr algn="r" eaLnBrk="1" hangingPunct="1">
              <a:buNone/>
            </a:pPr>
            <a:endParaRPr lang="en-US" sz="2400" u="sng"/>
          </a:p>
          <a:p>
            <a:pPr algn="r" eaLnBrk="1" hangingPunct="1">
              <a:buFontTx/>
              <a:buNone/>
            </a:pPr>
            <a:r>
              <a:rPr lang="en-US" sz="2400"/>
              <a:t>	Total Cash on hand 2021:  $ 189,027.26</a:t>
            </a:r>
          </a:p>
          <a:p>
            <a:pPr algn="r" eaLnBrk="1" hangingPunct="1">
              <a:buFontTx/>
              <a:buNone/>
            </a:pPr>
            <a:r>
              <a:rPr lang="en-US" sz="2400"/>
              <a:t>                   		    2020:   $120,478.81</a:t>
            </a:r>
          </a:p>
          <a:p>
            <a:pPr algn="r" eaLnBrk="1" hangingPunct="1">
              <a:buNone/>
            </a:pPr>
            <a:r>
              <a:rPr lang="en-US" sz="2400"/>
              <a:t>			</a:t>
            </a:r>
            <a:endParaRPr lang="en-US" sz="2000"/>
          </a:p>
          <a:p>
            <a:pPr algn="r" eaLnBrk="1" hangingPunct="1">
              <a:spcBef>
                <a:spcPct val="10000"/>
              </a:spcBef>
              <a:buFontTx/>
              <a:buNone/>
            </a:pPr>
            <a:r>
              <a:rPr lang="en-US" sz="2200" err="1"/>
              <a:t>Banterra</a:t>
            </a:r>
            <a:r>
              <a:rPr lang="en-US" sz="2200"/>
              <a:t> Bank Loan Balance for 21M     $86,682.56</a:t>
            </a:r>
          </a:p>
          <a:p>
            <a:pPr algn="r" eaLnBrk="1" hangingPunct="1">
              <a:spcBef>
                <a:spcPct val="10000"/>
              </a:spcBef>
              <a:buFontTx/>
              <a:buNone/>
            </a:pPr>
            <a:r>
              <a:rPr lang="en-US" sz="2200"/>
              <a:t>Remaining Hanger Loan Balance          $109,426.04</a:t>
            </a:r>
          </a:p>
          <a:p>
            <a:pPr algn="r" eaLnBrk="1" hangingPunct="1">
              <a:spcBef>
                <a:spcPct val="10000"/>
              </a:spcBef>
              <a:buFontTx/>
              <a:buNone/>
            </a:pPr>
            <a:r>
              <a:rPr lang="en-US" sz="2200"/>
              <a:t>         Total Debt Owed by the Club           $196,108.60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endParaRPr lang="en-US" sz="2000"/>
          </a:p>
          <a:p>
            <a:pPr eaLnBrk="1" hangingPunct="1">
              <a:buFontTx/>
              <a:buNone/>
            </a:pPr>
            <a:endParaRPr lang="en-US" sz="2000">
              <a:latin typeface="Arial Black" pitchFamily="34" charset="0"/>
            </a:endParaRP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892849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4"/>
          <p:cNvSpPr>
            <a:spLocks noGrp="1"/>
          </p:cNvSpPr>
          <p:nvPr>
            <p:ph idx="4294967295"/>
          </p:nvPr>
        </p:nvSpPr>
        <p:spPr>
          <a:xfrm>
            <a:off x="304800" y="0"/>
            <a:ext cx="7467600" cy="7162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/>
              <a:t>	</a:t>
            </a:r>
            <a:endParaRPr lang="en-US" sz="2000"/>
          </a:p>
          <a:p>
            <a:pPr algn="ctr" eaLnBrk="1" hangingPunct="1">
              <a:buFontTx/>
              <a:buNone/>
            </a:pPr>
            <a:r>
              <a:rPr lang="en-US" sz="2800" b="1" u="sng"/>
              <a:t>2021 Major Expenses</a:t>
            </a:r>
          </a:p>
          <a:p>
            <a:pPr algn="ctr" eaLnBrk="1" hangingPunct="1">
              <a:buFontTx/>
              <a:buNone/>
            </a:pPr>
            <a:endParaRPr lang="en-US" sz="2400" u="sng"/>
          </a:p>
          <a:p>
            <a:pPr algn="r" eaLnBrk="1" hangingPunct="1">
              <a:buFontTx/>
              <a:buNone/>
            </a:pPr>
            <a:r>
              <a:rPr lang="en-US" sz="2400"/>
              <a:t>   </a:t>
            </a:r>
            <a:r>
              <a:rPr lang="en-US" sz="2400" err="1"/>
              <a:t>AvCenter</a:t>
            </a:r>
            <a:r>
              <a:rPr lang="en-US" sz="2400"/>
              <a:t> (Fuel)  $60,494.17</a:t>
            </a:r>
          </a:p>
          <a:p>
            <a:pPr algn="r" eaLnBrk="1" hangingPunct="1">
              <a:buNone/>
            </a:pPr>
            <a:r>
              <a:rPr lang="en-US" sz="2400"/>
              <a:t>Aero Services (aircraft maintenance)  $46,734.59</a:t>
            </a:r>
          </a:p>
          <a:p>
            <a:pPr algn="r" eaLnBrk="1" hangingPunct="1">
              <a:buNone/>
            </a:pPr>
            <a:r>
              <a:rPr lang="en-US" sz="2400"/>
              <a:t>Skyline Avionics  $15,428.00</a:t>
            </a:r>
          </a:p>
          <a:p>
            <a:pPr algn="ctr" eaLnBrk="1" hangingPunct="1">
              <a:buNone/>
            </a:pPr>
            <a:endParaRPr lang="en-US" sz="2400"/>
          </a:p>
          <a:p>
            <a:pPr algn="ctr" eaLnBrk="1" hangingPunct="1">
              <a:buNone/>
            </a:pPr>
            <a:r>
              <a:rPr lang="en-US" sz="2400"/>
              <a:t>Skyline’s amount reflects the costs of the audio panel</a:t>
            </a:r>
          </a:p>
          <a:p>
            <a:pPr algn="ctr" eaLnBrk="1" hangingPunct="1">
              <a:buNone/>
            </a:pPr>
            <a:r>
              <a:rPr lang="en-US" sz="2400"/>
              <a:t> and transponder for 21M, and the new Garmin G-5’s for 375 and 21M. G-5’s are to be installed in Jan. 2022.</a:t>
            </a:r>
          </a:p>
          <a:p>
            <a:pPr algn="ctr" eaLnBrk="1" hangingPunct="1">
              <a:buFontTx/>
              <a:buNone/>
            </a:pPr>
            <a:endParaRPr lang="en-US" sz="2400" u="sng"/>
          </a:p>
          <a:p>
            <a:pPr algn="ctr" eaLnBrk="1" hangingPunct="1">
              <a:buFontTx/>
              <a:buNone/>
            </a:pPr>
            <a:endParaRPr lang="en-US" sz="2000">
              <a:latin typeface="Arial Black" pitchFamily="34" charset="0"/>
            </a:endParaRP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974440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74288</TotalTime>
  <Words>1418</Words>
  <Application>Microsoft Macintosh PowerPoint</Application>
  <PresentationFormat>On-screen Show (4:3)</PresentationFormat>
  <Paragraphs>359</Paragraphs>
  <Slides>71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Arial Black</vt:lpstr>
      <vt:lpstr>Calibri</vt:lpstr>
      <vt:lpstr>Constantia</vt:lpstr>
      <vt:lpstr>Impact</vt:lpstr>
      <vt:lpstr>Times New Roman</vt:lpstr>
      <vt:lpstr>Verdana</vt:lpstr>
      <vt:lpstr>Wingdings</vt:lpstr>
      <vt:lpstr>Mountain Top</vt:lpstr>
      <vt:lpstr>Microsoft Excel Worksheet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 Monthly Income from Billing (Dues, Must Fly, New Member Fees, Tax, Flight Hrs, Hangar Rental &amp; Misc)</vt:lpstr>
      <vt:lpstr>MEMBER INCOME and CREDITS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Oil Usage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T-Craft Annual Report 2014</dc:title>
  <dc:creator>Jim Hudson</dc:creator>
  <cp:lastModifiedBy>jim hudson</cp:lastModifiedBy>
  <cp:revision>905</cp:revision>
  <cp:lastPrinted>2020-01-24T01:22:04Z</cp:lastPrinted>
  <dcterms:created xsi:type="dcterms:W3CDTF">2009-01-12T23:28:30Z</dcterms:created>
  <dcterms:modified xsi:type="dcterms:W3CDTF">2022-01-26T23:55:32Z</dcterms:modified>
</cp:coreProperties>
</file>