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ink/ink1.xml" ContentType="application/inkml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5" r:id="rId2"/>
    <p:sldMasterId id="2147483993" r:id="rId3"/>
    <p:sldMasterId id="2147484253" r:id="rId4"/>
    <p:sldMasterId id="2147484643" r:id="rId5"/>
  </p:sldMasterIdLst>
  <p:notesMasterIdLst>
    <p:notesMasterId r:id="rId65"/>
  </p:notesMasterIdLst>
  <p:handoutMasterIdLst>
    <p:handoutMasterId r:id="rId66"/>
  </p:handoutMasterIdLst>
  <p:sldIdLst>
    <p:sldId id="1399" r:id="rId6"/>
    <p:sldId id="1632" r:id="rId7"/>
    <p:sldId id="1676" r:id="rId8"/>
    <p:sldId id="1631" r:id="rId9"/>
    <p:sldId id="1683" r:id="rId10"/>
    <p:sldId id="1677" r:id="rId11"/>
    <p:sldId id="1682" r:id="rId12"/>
    <p:sldId id="1678" r:id="rId13"/>
    <p:sldId id="1622" r:id="rId14"/>
    <p:sldId id="1679" r:id="rId15"/>
    <p:sldId id="906" r:id="rId16"/>
    <p:sldId id="1699" r:id="rId17"/>
    <p:sldId id="1700" r:id="rId18"/>
    <p:sldId id="1701" r:id="rId19"/>
    <p:sldId id="1698" r:id="rId20"/>
    <p:sldId id="1442" r:id="rId21"/>
    <p:sldId id="1692" r:id="rId22"/>
    <p:sldId id="1702" r:id="rId23"/>
    <p:sldId id="1695" r:id="rId24"/>
    <p:sldId id="1681" r:id="rId25"/>
    <p:sldId id="1693" r:id="rId26"/>
    <p:sldId id="1686" r:id="rId27"/>
    <p:sldId id="1616" r:id="rId28"/>
    <p:sldId id="1614" r:id="rId29"/>
    <p:sldId id="1633" r:id="rId30"/>
    <p:sldId id="1685" r:id="rId31"/>
    <p:sldId id="1684" r:id="rId32"/>
    <p:sldId id="1680" r:id="rId33"/>
    <p:sldId id="1637" r:id="rId34"/>
    <p:sldId id="1638" r:id="rId35"/>
    <p:sldId id="1647" r:id="rId36"/>
    <p:sldId id="1694" r:id="rId37"/>
    <p:sldId id="1687" r:id="rId38"/>
    <p:sldId id="1688" r:id="rId39"/>
    <p:sldId id="1639" r:id="rId40"/>
    <p:sldId id="1689" r:id="rId41"/>
    <p:sldId id="1642" r:id="rId42"/>
    <p:sldId id="1648" r:id="rId43"/>
    <p:sldId id="1690" r:id="rId44"/>
    <p:sldId id="1641" r:id="rId45"/>
    <p:sldId id="1654" r:id="rId46"/>
    <p:sldId id="1652" r:id="rId47"/>
    <p:sldId id="1663" r:id="rId48"/>
    <p:sldId id="1662" r:id="rId49"/>
    <p:sldId id="1665" r:id="rId50"/>
    <p:sldId id="1673" r:id="rId51"/>
    <p:sldId id="1666" r:id="rId52"/>
    <p:sldId id="1674" r:id="rId53"/>
    <p:sldId id="1667" r:id="rId54"/>
    <p:sldId id="1672" r:id="rId55"/>
    <p:sldId id="1640" r:id="rId56"/>
    <p:sldId id="1643" r:id="rId57"/>
    <p:sldId id="1644" r:id="rId58"/>
    <p:sldId id="1645" r:id="rId59"/>
    <p:sldId id="1655" r:id="rId60"/>
    <p:sldId id="1656" r:id="rId61"/>
    <p:sldId id="1675" r:id="rId62"/>
    <p:sldId id="1636" r:id="rId63"/>
    <p:sldId id="1697" r:id="rId64"/>
  </p:sldIdLst>
  <p:sldSz cx="12192000" cy="6858000"/>
  <p:notesSz cx="1905000" cy="6858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84" y="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m hudson" userId="06440cb62e8f33ea" providerId="LiveId" clId="{B7F6A841-D03E-5BE4-954F-0AFA694A9F38}"/>
    <pc:docChg chg="custSel modSld">
      <pc:chgData name="jim hudson" userId="06440cb62e8f33ea" providerId="LiveId" clId="{B7F6A841-D03E-5BE4-954F-0AFA694A9F38}" dt="2026-03-26T21:07:09.052" v="0" actId="478"/>
      <pc:docMkLst>
        <pc:docMk/>
      </pc:docMkLst>
      <pc:sldChg chg="delSp mod">
        <pc:chgData name="jim hudson" userId="06440cb62e8f33ea" providerId="LiveId" clId="{B7F6A841-D03E-5BE4-954F-0AFA694A9F38}" dt="2026-03-26T21:07:09.052" v="0" actId="478"/>
        <pc:sldMkLst>
          <pc:docMk/>
          <pc:sldMk cId="3533833427" sldId="1525"/>
        </pc:sldMkLst>
        <pc:spChg chg="del">
          <ac:chgData name="jim hudson" userId="06440cb62e8f33ea" providerId="LiveId" clId="{B7F6A841-D03E-5BE4-954F-0AFA694A9F38}" dt="2026-03-26T21:07:09.052" v="0" actId="478"/>
          <ac:spMkLst>
            <pc:docMk/>
            <pc:sldMk cId="3533833427" sldId="1525"/>
            <ac:spMk id="5" creationId="{FED32B83-41BC-4716-9C0F-3C9DAC7AC6E7}"/>
          </ac:spMkLst>
        </pc:spChg>
      </pc:sldChg>
    </pc:docChg>
  </pc:docChgLst>
  <pc:docChgLst>
    <pc:chgData name="jim hudson" userId="06440cb62e8f33ea" providerId="LiveId" clId="{C559F250-E300-4507-9425-0B71E5E61E37}"/>
    <pc:docChg chg="undo custSel addSld delSld modSld">
      <pc:chgData name="jim hudson" userId="06440cb62e8f33ea" providerId="LiveId" clId="{C559F250-E300-4507-9425-0B71E5E61E37}" dt="2026-03-27T14:03:05.046" v="10" actId="47"/>
      <pc:docMkLst>
        <pc:docMk/>
      </pc:docMkLst>
      <pc:sldChg chg="delSp del mod modNotesTx">
        <pc:chgData name="jim hudson" userId="06440cb62e8f33ea" providerId="LiveId" clId="{C559F250-E300-4507-9425-0B71E5E61E37}" dt="2026-03-27T14:02:56.265" v="6" actId="47"/>
        <pc:sldMkLst>
          <pc:docMk/>
          <pc:sldMk cId="3533833427" sldId="1525"/>
        </pc:sldMkLst>
        <pc:spChg chg="del">
          <ac:chgData name="jim hudson" userId="06440cb62e8f33ea" providerId="LiveId" clId="{C559F250-E300-4507-9425-0B71E5E61E37}" dt="2026-03-26T21:13:48.223" v="3" actId="478"/>
          <ac:spMkLst>
            <pc:docMk/>
            <pc:sldMk cId="3533833427" sldId="1525"/>
            <ac:spMk id="5" creationId="{FED32B83-41BC-4716-9C0F-3C9DAC7AC6E7}"/>
          </ac:spMkLst>
        </pc:spChg>
      </pc:sldChg>
      <pc:sldChg chg="del">
        <pc:chgData name="jim hudson" userId="06440cb62e8f33ea" providerId="LiveId" clId="{C559F250-E300-4507-9425-0B71E5E61E37}" dt="2026-03-26T20:49:21.864" v="2" actId="2696"/>
        <pc:sldMkLst>
          <pc:docMk/>
          <pc:sldMk cId="2438726238" sldId="1526"/>
        </pc:sldMkLst>
      </pc:sldChg>
      <pc:sldChg chg="add del">
        <pc:chgData name="jim hudson" userId="06440cb62e8f33ea" providerId="LiveId" clId="{C559F250-E300-4507-9425-0B71E5E61E37}" dt="2026-03-27T14:03:01.608" v="8" actId="47"/>
        <pc:sldMkLst>
          <pc:docMk/>
          <pc:sldMk cId="849722942" sldId="1527"/>
        </pc:sldMkLst>
      </pc:sldChg>
      <pc:sldChg chg="del">
        <pc:chgData name="jim hudson" userId="06440cb62e8f33ea" providerId="LiveId" clId="{C559F250-E300-4507-9425-0B71E5E61E37}" dt="2026-03-27T14:03:03.139" v="9" actId="47"/>
        <pc:sldMkLst>
          <pc:docMk/>
          <pc:sldMk cId="639718621" sldId="1528"/>
        </pc:sldMkLst>
      </pc:sldChg>
      <pc:sldChg chg="del">
        <pc:chgData name="jim hudson" userId="06440cb62e8f33ea" providerId="LiveId" clId="{C559F250-E300-4507-9425-0B71E5E61E37}" dt="2026-03-27T14:03:05.046" v="10" actId="47"/>
        <pc:sldMkLst>
          <pc:docMk/>
          <pc:sldMk cId="3405322117" sldId="1529"/>
        </pc:sldMkLst>
      </pc:sldChg>
      <pc:sldChg chg="del">
        <pc:chgData name="jim hudson" userId="06440cb62e8f33ea" providerId="LiveId" clId="{C559F250-E300-4507-9425-0B71E5E61E37}" dt="2026-03-27T14:02:59.780" v="7" actId="47"/>
        <pc:sldMkLst>
          <pc:docMk/>
          <pc:sldMk cId="1555224521" sldId="155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37B58DB-86EA-0343-8317-367A91030D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8255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8C600A-C308-E446-AC68-191A481C7A8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079500" y="0"/>
            <a:ext cx="8255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874F108-28F2-2C4D-B185-FBCCCCFEA0F8}" type="datetimeFigureOut">
              <a:rPr lang="en-US"/>
              <a:pPr>
                <a:defRPr/>
              </a:pPr>
              <a:t>3/27/2026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B1C2FF-A1F2-364B-BFD6-756143E813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5100"/>
            <a:ext cx="8255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6D21B3-6627-3448-822E-CCD89F1DB12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079500" y="6515100"/>
            <a:ext cx="8255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85A3388-0FB2-D94D-AAEF-2AC53B3F89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25T23:35:07.72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28,'50'-15,"-15"3,-15 12,-11 0,11 4,41-3,-24 3,26 0,-49 0,6 1,2-1,6 0,11-3,-14 3,5-4,-16 4,31-3,-28 3,53-4,-43 0,25 0,-24 0,-7 0,-8 0,3 4,27-3,41 2,-16-3,-11 4,1 1,13 7,22 5,-15-3,-30-7,-5-3,-28-4,6 0,-9 7,2-5,11 6,-6-4,7-3,54 7,-29-3,13 0,2 0,-2 0,-12-2,-1 0,-3 1,6-3,-36 3,-5-4,24 4,-13-3,55 3,-35-4,13 0,-26 0,-18 3,4-2,-3 3,7-4,38 0,-15 6,17-5,-22 5,-16-6,-1 0,-5 0,-5 0,28 6,21-5,5 5,-5-6,-29 0,-11 0,0 4,53 8,-38-6,44 6,-60-12,1 0,-4 0,-4 0,9 0,32 0,-15 0,33 5,-42-3,4 3,-7-5,1 0,46 6,-29-5,24 5,-47-6,-2 0,-10 0,10 0,4 0,17 0,-2 0,-2 0,-4 0,-18 0,6 0,-5 0,16 0,30 4,8-3,23 12,-41-11,-3 7,-35-9,-1 0,13 0,65 13,-40-6,3 0,15 0,0 1,29 7,-36-10,-25 0,-3-2,51 9,-15-10,-12 7,-1-1,-3-7,-13 5,-24-6,-8 0,7-12,7-3,-4-3,5 5,-14 5,3 3,3-4,-1 4,23-3,-8 7,43-3,-39 0,16 3,2-16,-12 8,45-17,-27 13,-6-3,1 5,-27 6,16-5,14 9,-5-9,24 9,-28-9,-3 9,-17-3,2 4,7-5,5-1,15-1,17 4,-29 3,42-10,-60 8,24-7,-37 9,0 0,11-4,-3 3,39-7,-18 7,46-3,-49 4,15 0,-36-4,7 3,40-3,-16 0,3-1,45-3,-3-2,-58 4,-10 6,-13 0,0 0,4 0,14 0,12-4,0 3,0-3,-20 4,-1 0,-10 0,10 0,4 6,59-3,19 1,-30 5,3 1,-6-5,9 0,0-1,-9 0,15 4,-8-1,-9-2,-9-1,-6-4,-27 0,-11-4,14 3,-12-3,12 4,-6-4,1 7,-8-6,5 7,-4-4,4 4,-5-4,1 4,-5-4,11 0,5 0,0 0,-2 0,-15 0,18 0,-20-4,19-1,-24-7,11-2,3-4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A2C7524-AEE0-6D43-88EE-9DD33291862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825500" cy="1651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5941DB-1D40-EC47-BB5E-ABE7C4098D4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1079500" y="0"/>
            <a:ext cx="825500" cy="1651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D328C22-F060-A148-ABF2-9DA558D9665B}" type="datetimeFigureOut">
              <a:rPr lang="en-US"/>
              <a:pPr>
                <a:defRPr/>
              </a:pPr>
              <a:t>3/27/2026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53026D6-8112-BB44-B517-1891F3C9CC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-8921750" y="4114800"/>
            <a:ext cx="19748500" cy="11109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D59D926-239A-334E-94B4-544DFE03A5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90500" y="15841663"/>
            <a:ext cx="1524000" cy="129619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AC2599-25B1-984B-BC3A-1520926AB1F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31267400"/>
            <a:ext cx="825500" cy="1651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4CCF6E-F666-864B-A345-3CF619231F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1079500" y="31267400"/>
            <a:ext cx="825500" cy="1651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333C887-B48B-C842-9907-1841CFEF82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hape 359">
            <a:extLst>
              <a:ext uri="{FF2B5EF4-FFF2-40B4-BE49-F238E27FC236}">
                <a16:creationId xmlns:a16="http://schemas.microsoft.com/office/drawing/2014/main" id="{091F4544-0D1C-2E4C-B00B-68D601EBD5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2" name="Shape 360">
            <a:extLst>
              <a:ext uri="{FF2B5EF4-FFF2-40B4-BE49-F238E27FC236}">
                <a16:creationId xmlns:a16="http://schemas.microsoft.com/office/drawing/2014/main" id="{EB3D6539-CA41-CA4E-B41E-65C99929B560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The Sawtooth Mountains - just south of Stanley over Redfish Lake looking North</a:t>
            </a:r>
          </a:p>
        </p:txBody>
      </p:sp>
    </p:spTree>
    <p:extLst>
      <p:ext uri="{BB962C8B-B14F-4D97-AF65-F5344CB8AC3E}">
        <p14:creationId xmlns:p14="http://schemas.microsoft.com/office/powerpoint/2010/main" val="39825914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2F2C75-317A-1F0C-BDE2-562BF1E67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F58A1F-235D-090E-50C1-5FCE8DFB77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D5B8BF-CDE3-E293-9D11-E8D55FF098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BCD1F-BDDB-ABF7-E8D0-0E7C693682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33C887-B48B-C842-9907-1841CFEF82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8132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C3F84-C1F9-CE30-EDE2-666080C81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7E71D6-834F-5AD2-BED6-59DE51742D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E4F6C3-4E58-FAD3-40F6-974170D97E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B283D-23AE-AAB2-41EC-A9494220FB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33C887-B48B-C842-9907-1841CFEF82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5868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8A771-253A-6CBD-24B2-35999EA54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DE0BB6-2D1B-684E-E8ED-724725F7E5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783EA5-10F8-6FFD-506A-A8ADC79391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C926F7-A6A5-1B27-67CB-E01DE8EFAF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33C887-B48B-C842-9907-1841CFEF82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5159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1" name="Slide Image Placeholder 1">
            <a:extLst>
              <a:ext uri="{FF2B5EF4-FFF2-40B4-BE49-F238E27FC236}">
                <a16:creationId xmlns:a16="http://schemas.microsoft.com/office/drawing/2014/main" id="{5A05616B-C808-0243-B4EA-10E7FF6F4F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2562" name="Notes Placeholder 2">
            <a:extLst>
              <a:ext uri="{FF2B5EF4-FFF2-40B4-BE49-F238E27FC236}">
                <a16:creationId xmlns:a16="http://schemas.microsoft.com/office/drawing/2014/main" id="{C11B90BF-2EBE-764C-8BF9-97F4E71473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Don’t have to live in Idaho to join – If you enjoy the Idaho BC, please join and support these airstrips.</a:t>
            </a:r>
          </a:p>
        </p:txBody>
      </p:sp>
      <p:sp>
        <p:nvSpPr>
          <p:cNvPr id="322563" name="Slide Number Placeholder 3">
            <a:extLst>
              <a:ext uri="{FF2B5EF4-FFF2-40B4-BE49-F238E27FC236}">
                <a16:creationId xmlns:a16="http://schemas.microsoft.com/office/drawing/2014/main" id="{8300B9F9-0535-EE47-90D3-C26884D6B1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D14320-E77A-964F-AE4A-EF68C1E2287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8669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AD7DF6-BEDB-35BF-1F7C-07D21E250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C27E5B-78FE-2129-5F39-3579F1F4CC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71F781-83C4-6318-E6C2-1659C047B5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480805-C54C-BB0D-A985-E6255E5D2C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33C887-B48B-C842-9907-1841CFEF82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8824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3DEEA-A248-0669-A3F6-377D0431F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36DCF3-8B77-554E-4F52-FF8AB67B7A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3A3194-0D1A-EB66-4EC0-0F50075FCC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91642-6686-DF5A-7E3D-9EDE07373A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33C887-B48B-C842-9907-1841CFEF82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1052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52F56-CFF3-5AF1-611A-1E72CF0F6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6E3D5C-0712-0415-8D47-F16AD7C566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A811AF-5E7D-FF87-72AE-488552DDD6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D95D22-3311-2E93-B159-BC764E0127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33C887-B48B-C842-9907-1841CFEF82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5821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EB791-2892-C46C-0D42-43BD6D6B4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AE485E-7EDC-88FF-7759-923FA58ABD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616E32-1A2E-4CFC-81FE-1931140C5E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B690C4-1017-C83D-D7AB-C46E134DD6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33C887-B48B-C842-9907-1841CFEF82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8426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9D0FF-D838-09A9-A638-706EB43A7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85A56C-D858-72F3-6E89-5F75AC5C9B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D3194D-6743-BC34-D529-64220B0723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0A90B-234F-7A80-F5F3-AB26FEEDFB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33C887-B48B-C842-9907-1841CFEF82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7264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B107C-EA24-780D-0F29-9339152B3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0F65C7-FBE9-A4A0-AAC0-733DC94E3C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6019BA-7B1F-0F70-9E88-D0C729AA6A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6358A9-9D3D-07AB-16B5-209FB5BAE4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33C887-B48B-C842-9907-1841CFEF82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884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B7DCA-8394-2C12-3A65-28AB369A3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1A97B2-A98C-42F4-9B18-F1796122D5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F6495A-E08D-5AB3-495D-003B7BF05B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D748C-A5BB-BED2-072B-D1589C4F77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33C887-B48B-C842-9907-1841CFEF82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8597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47121-0BA4-F0F4-5D64-443994A19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B766AA-10F2-A0B7-5ED2-4C214358A8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3FE413-86D7-EFE9-5EE2-2B19D0E0C8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6B87AC-8F72-E096-6CDE-26B1A0DF1F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33C887-B48B-C842-9907-1841CFEF82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7141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6190A-EBFA-6706-3D8D-240999CD0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F555BB-664A-D11F-EFA7-D875AF895C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004490-05A0-C824-BEC1-494425A5FE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DEE0C8-6AD6-DC0D-5F47-D2C2BB7443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33C887-B48B-C842-9907-1841CFEF82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5345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A40E4E-A617-6DAF-2040-6805F4609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B0379E-14A1-0B1A-8F85-6450EDF00D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3B588A-9EC6-314E-67C9-6639AE8E68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5B7AE-7C81-D30F-1393-CAA0D15A81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33C887-B48B-C842-9907-1841CFEF82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0470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74717A-1A65-98F8-3266-EA210EDB4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0D14B0-D894-2553-6FEF-714A8D5EB0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AF4ABD-8B40-512E-E156-CA5E238037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307F2C-A39D-3D1F-56BB-18CC5F1C32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33C887-B48B-C842-9907-1841CFEF82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853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F5924-79E2-BFC1-638D-702791C82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18BE2D-9593-7517-6DF4-19D9DC5253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B1C4BF-DDCC-FB38-C14E-498DB26F29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178EF5-9619-6174-2C3C-44E5A621C3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33C887-B48B-C842-9907-1841CFEF82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4244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33C887-B48B-C842-9907-1841CFEF826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054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ED33E-0BDC-443B-2253-C615A430D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F6B93-DEC4-DB52-CF4D-1D1B707B78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C666B1-38AB-407A-3115-E4B33ED006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01A7B7-51FD-00D1-9E7A-5CBA1604EE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33C887-B48B-C842-9907-1841CFEF82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4975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451C0-9A18-837D-3B2A-356CA301C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0AD321-D073-B5DB-3ADB-315348A790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AAEAB4-9268-BE80-E2BC-E222B0C390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7373AF-5610-1A35-ED40-2934E16427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33C887-B48B-C842-9907-1841CFEF82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282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33C887-B48B-C842-9907-1841CFEF826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3363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33C887-B48B-C842-9907-1841CFEF826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708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33C887-B48B-C842-9907-1841CFEF826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7647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32390-E9C5-357F-DAE0-85D21E677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D8320A-D5E4-99C6-8498-83A8E56474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1A0AFD-ADA8-67B1-355A-EFEEF0D758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A38104-FA56-BCFA-C85E-445510B675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33C887-B48B-C842-9907-1841CFEF826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2057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33C887-B48B-C842-9907-1841CFEF826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7377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33C887-B48B-C842-9907-1841CFEF826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951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33C887-B48B-C842-9907-1841CFEF826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8916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013AF4-A21C-105E-B1A6-8518A15BA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E14E48-6231-7330-CCA7-764EE931D9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707EB9-3DFA-5719-D895-8059F8C468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3113E1-CEBF-C86B-8EBA-B19C72E720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33C887-B48B-C842-9907-1841CFEF826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570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812F4-FAFD-AACF-027A-0B1866F3A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CD58A9-A555-30A4-8C67-11CC62ECC7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B25750-ECB6-B517-8CE5-BEAF3E47CD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6B9137-A9B3-8B6D-71B6-7453298459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33C887-B48B-C842-9907-1841CFEF826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5997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FEDB2-D723-C1B0-3503-3BBE4A445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FEFC6B-EB84-A9A4-DECE-D0B3B1A7AD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72A734-7EFE-8EBE-E680-067229BB5E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3D426F-065F-7982-B50F-CE4A7EE593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33C887-B48B-C842-9907-1841CFEF826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1437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0C08B-98A7-FE18-89FE-4034F9B67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2E535F-811C-8C5D-22A0-22353F411F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B40AFA-4427-5A28-5A43-84B06D0DD0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D36EDD-FD68-FE16-BADB-4E0A922B69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33C887-B48B-C842-9907-1841CFEF826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7654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9748F-B609-C387-2EB2-EF4C18BC3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883115-6298-7DD5-0396-BBA135173F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C439DB-7F73-E3AD-A735-213BE40D93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08FBC8-48F9-7376-CDD7-4514175A70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33C887-B48B-C842-9907-1841CFEF826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926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FDE8B-86F8-993C-8003-8F4C939D9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59A589-31F9-F776-B8A8-FFFB331DBE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5A7678-15DD-FF40-EA30-CC196DAA39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BD6A6D-56CA-59F0-2248-3EDEDAFBE7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33C887-B48B-C842-9907-1841CFEF826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398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5C2D9B-D945-2C6F-41A4-9403D8A48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310DD1-ADF5-8EC0-9C18-B52F6CF418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AF6A05-F859-11DF-BC5C-C1DC39FC06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A7F2E-2153-5D3B-DB71-EF53892974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33C887-B48B-C842-9907-1841CFEF82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0290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04E2D-1E4A-E1E9-4E85-E5379F0DA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35124E-57DC-ADA9-263A-406342DD14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44F285-5852-8E07-58BD-7D560A389E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71268B-5280-8CC9-0DAF-2E4378A462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33C887-B48B-C842-9907-1841CFEF826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7595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F5A6C-F276-B427-3AC3-17CDA70AE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67C4E8-6F58-F70C-06EF-384B1818B9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30B1DB-C4A8-2F79-D6D3-E46944BC12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0BF60-F1CA-4CC0-41CC-26EEFB8145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33C887-B48B-C842-9907-1841CFEF826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33640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7C81A-5446-FA06-1940-F351ABC5F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B85426-68E6-2BEC-9F39-E74C633751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718544-C6BB-8583-74BA-BEDA243571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39DDDA-0FF6-5FB7-1C9C-618DA3FAA1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33C887-B48B-C842-9907-1841CFEF8261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2352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36234-5465-5E09-E147-1246669F5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119310-D2CF-DFA6-D15D-2F759D0909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ECBE82-1442-BD48-8D09-1E5820D75C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309354-63F2-ED74-433D-CCD86B0E4D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33C887-B48B-C842-9907-1841CFEF8261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241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EF05D-FF80-DC39-203E-82B2389BF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9AB31D-77BD-8104-5DF4-8721669F3C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CD3BCF-895E-BF75-A92D-A5D950C697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9ADA8F-308B-60A1-05B8-5F2C8D3E3E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33C887-B48B-C842-9907-1841CFEF826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42556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0ECCC-AB07-7CAB-6952-56F12F919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30E027-043C-7E22-EF9A-770B88F4DD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9019C0-9E01-3D74-36D3-3796A9A7FD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F6D5CC-1927-9C66-8700-55CFEF7EB7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33C887-B48B-C842-9907-1841CFEF826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90038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3F8F3-2556-B45C-9374-9F918CB2D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380A89-53FF-EB42-49A7-C8EDA41C32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D8A2A3-1B14-C6B9-E3F8-C7F474A134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9902A5-1ACB-2961-7F1D-1F4BDE0F80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33C887-B48B-C842-9907-1841CFEF826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9753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33C887-B48B-C842-9907-1841CFEF8261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56038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8C3BB-38F9-3A7F-8767-A5A53FE69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9ACC06-962D-E6EA-F2FF-FFD86F5CFE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1C7575-3620-73DE-7ECD-FC0B0897C9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EBFD94-9331-EE6B-2C2A-80B3D77A46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33C887-B48B-C842-9907-1841CFEF826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90873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My Never Again candidates:</a:t>
            </a:r>
          </a:p>
          <a:p>
            <a:r>
              <a:rPr lang="en-US"/>
              <a:t>Nose over at PAC(?)</a:t>
            </a:r>
          </a:p>
          <a:p>
            <a:r>
              <a:rPr lang="en-US"/>
              <a:t>Nose over at TMP</a:t>
            </a:r>
          </a:p>
          <a:p>
            <a:r>
              <a:rPr lang="en-US"/>
              <a:t>Overweight takeoff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33C887-B48B-C842-9907-1841CFEF826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38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72BCF-AFE5-19F3-398F-448CB15BA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0C0E5F-7C26-4033-AC3B-42C9272B7E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D8FA07-D3CE-1FA5-1EA7-661063178D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95F3D1-969D-7A93-5C7A-4B6B8CD682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33C887-B48B-C842-9907-1841CFEF82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4340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88285A-D950-B99F-3FFF-B47785647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9ABE17-FE2D-B1A5-F3BF-F049072765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CAB73C-7807-ADC3-379A-ADF328F2CB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228BA3-D507-60B6-936D-C39F39D7DC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33C887-B48B-C842-9907-1841CFEF8261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613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8F20D-53FA-C2A7-160A-67A6489B8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078B58-FD9B-2BAE-5479-451BCD62D2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A344C3-4502-C19A-4907-A9CC61D959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Q: How do you get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wx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a place without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wx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reporting – ID/AK airport weather cams, etc.</a:t>
            </a:r>
            <a:endParaRPr lang="en-US"/>
          </a:p>
          <a:p>
            <a:endParaRPr lang="en-US"/>
          </a:p>
          <a:p>
            <a:r>
              <a:rPr lang="en-US"/>
              <a:t>Where am I going to go if I have a problem? Something a backcountry pilot is always thinking about, and something you should always be thinking about, too</a:t>
            </a:r>
          </a:p>
          <a:p>
            <a:endParaRPr lang="en-US"/>
          </a:p>
          <a:p>
            <a:r>
              <a:rPr lang="en-US"/>
              <a:t>Onboard datalink weather increases situational awareness—but know the limitations of your system. Flying over flatter backcountry areas and you probably won’t have problems with either FIS-B or Sirius XM, but if you are flying in mountainous terrain, just like VORs, the ground based FIS-B system will have limitations. 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618F58-47C3-B402-4850-6D36D8DEAC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14B71F-0864-48D0-A4F7-53331587DB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349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9B71B-FC77-3E90-9029-09F50EEE9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474681-AAC6-6207-D9D7-407FA1410D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EFBED2-F9BD-5E0D-8616-AB19719360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A9B2A-997C-08A1-40E9-53789A3C01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33C887-B48B-C842-9907-1841CFEF82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758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Slide Image Placeholder 1">
            <a:extLst>
              <a:ext uri="{FF2B5EF4-FFF2-40B4-BE49-F238E27FC236}">
                <a16:creationId xmlns:a16="http://schemas.microsoft.com/office/drawing/2014/main" id="{BAE8C8CA-EDB9-254D-AAA0-6AA5C7DE6D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0530" name="Notes Placeholder 2">
            <a:extLst>
              <a:ext uri="{FF2B5EF4-FFF2-40B4-BE49-F238E27FC236}">
                <a16:creationId xmlns:a16="http://schemas.microsoft.com/office/drawing/2014/main" id="{B4DCA68B-449B-8440-A7DE-4AC561E7E8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These are things that one should do for any type of flying, however </a:t>
            </a:r>
          </a:p>
          <a:p>
            <a:pPr>
              <a:spcBef>
                <a:spcPct val="0"/>
              </a:spcBef>
            </a:pPr>
            <a:r>
              <a:rPr lang="en-US" altLang="en-US"/>
              <a:t>There’s less room for ‘winging it’ in the backcountry. Because of that, more intensive preflight prep is required</a:t>
            </a:r>
          </a:p>
          <a:p>
            <a:pPr>
              <a:spcBef>
                <a:spcPct val="0"/>
              </a:spcBef>
            </a:pPr>
            <a:r>
              <a:rPr lang="en-US" altLang="en-US"/>
              <a:t>You need to know your abilities, and you need to do much more research about the airstrips, weather patterns than just any flight. </a:t>
            </a:r>
          </a:p>
          <a:p>
            <a:pPr>
              <a:spcBef>
                <a:spcPct val="0"/>
              </a:spcBef>
            </a:pPr>
            <a:endParaRPr lang="en-US" altLang="en-US"/>
          </a:p>
          <a:p>
            <a:pPr>
              <a:spcBef>
                <a:spcPct val="0"/>
              </a:spcBef>
            </a:pPr>
            <a:r>
              <a:rPr lang="en-US" altLang="en-US"/>
              <a:t>"Truly superior pilots are those who use their superior judgment to avoid those situations where they might have to use their superior skills."</a:t>
            </a:r>
            <a:endParaRPr lang="en-US" altLang="en-US">
              <a:solidFill>
                <a:schemeClr val="accent2"/>
              </a:solidFill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endParaRPr lang="en-US" altLang="en-US"/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en-US"/>
              <a:t>Good judgment comes from experience, experience usually comes from mistakes or  BAD judgment     (Preferably someone else’s)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endParaRPr lang="en-US" altLang="en-US"/>
          </a:p>
          <a:p>
            <a:pPr>
              <a:spcBef>
                <a:spcPts val="500"/>
              </a:spcBef>
              <a:spcAft>
                <a:spcPts val="500"/>
              </a:spcAft>
            </a:pPr>
            <a:endParaRPr lang="en-US" altLang="en-US"/>
          </a:p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50531" name="Slide Number Placeholder 3">
            <a:extLst>
              <a:ext uri="{FF2B5EF4-FFF2-40B4-BE49-F238E27FC236}">
                <a16:creationId xmlns:a16="http://schemas.microsoft.com/office/drawing/2014/main" id="{C9FB9FD5-E83D-2745-A718-169AAAF06B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635D0A-FDAC-FC44-9A0F-A16C9DAD1EF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4045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39DB1-9841-B91F-E99F-90C7B60D4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1330A5-03A3-744A-5274-C849E708D8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F21947-452E-C16A-4085-11EFE0A5FE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88F655-5F41-C96D-0C46-93C38D9012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33C887-B48B-C842-9907-1841CFEF82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240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jpe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A80951AE-EB7F-4A4C-A810-3B66171F7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5B9C8868-55E1-3F4B-A5BE-91A100AFD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8250" y="5284788"/>
            <a:ext cx="20955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2FE20C-1E82-8D4D-9E87-F9FD2CD2FD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4000"/>
            <a:ext cx="9144000" cy="3291839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2273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68008-9AA9-5848-913B-DC1A32F8E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77156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3521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B0A73131-4383-C04D-8598-EEB41CE4E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3914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AFC5B-1DAE-44F7-9D76-5782FC386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9E132D-2CFA-46F3-B15D-E514115EE5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89BD71-B54D-4AD9-B7BA-D4879D76E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CCFE68-D199-4AF8-B5EA-FD9262BA8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6A1028-6003-402B-B610-7D79847A59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B13A3C-DAD0-4343-A9D4-641775B41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CDC05B2-97F8-3F43-BD92-D437E5796F8A}" type="datetimeFigureOut">
              <a:rPr lang="en-US"/>
              <a:pPr>
                <a:defRPr/>
              </a:pPr>
              <a:t>3/27/2026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9B7930-E0CF-E948-A107-E5BE40FCA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F91F73-C6C7-FA41-B808-6315DE15B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BE42C6F-6662-3746-87E2-28E23FB4EB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037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 Title and Content 0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xfrm>
            <a:off x="594359" y="274320"/>
            <a:ext cx="8954290" cy="6048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idx="1"/>
          </p:nvPr>
        </p:nvSpPr>
        <p:spPr>
          <a:xfrm>
            <a:off x="594359" y="1330259"/>
            <a:ext cx="10972801" cy="516636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4F5FE20E-2326-3944-91F7-B9C9374C1275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F60D0-4262-D147-89EE-DBF2C59769B1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657912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alf Cop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Text"/>
          <p:cNvSpPr txBox="1">
            <a:spLocks noGrp="1"/>
          </p:cNvSpPr>
          <p:nvPr>
            <p:ph type="title"/>
          </p:nvPr>
        </p:nvSpPr>
        <p:spPr>
          <a:xfrm>
            <a:off x="594359" y="274320"/>
            <a:ext cx="8954290" cy="6048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94359" y="1330259"/>
            <a:ext cx="5486401" cy="516636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Picture Placeholder 4"/>
          <p:cNvSpPr>
            <a:spLocks noGrp="1"/>
          </p:cNvSpPr>
          <p:nvPr>
            <p:ph type="pic" idx="13"/>
          </p:nvPr>
        </p:nvSpPr>
        <p:spPr>
          <a:xfrm>
            <a:off x="6316662" y="1165861"/>
            <a:ext cx="5875338" cy="569976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 lvl="0"/>
            <a:endParaRPr noProof="0">
              <a:sym typeface="Calibri"/>
            </a:endParaRP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CFDB4CE1-D793-3547-A3CD-71F6518DC090}"/>
              </a:ext>
            </a:extLst>
          </p:cNvPr>
          <p:cNvSpPr txBox="1"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ADF428-3EB3-4041-89EB-21BB514EF1C5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8649138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 Thirds Cop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xfrm>
            <a:off x="594359" y="274320"/>
            <a:ext cx="8954290" cy="6048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Picture Placeholder 4"/>
          <p:cNvSpPr>
            <a:spLocks noGrp="1"/>
          </p:cNvSpPr>
          <p:nvPr>
            <p:ph type="pic" sz="half" idx="13"/>
          </p:nvPr>
        </p:nvSpPr>
        <p:spPr>
          <a:xfrm>
            <a:off x="8534400" y="1165861"/>
            <a:ext cx="3657600" cy="569976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 lvl="0"/>
            <a:endParaRPr noProof="0">
              <a:sym typeface="Calibri"/>
            </a:endParaRPr>
          </a:p>
        </p:txBody>
      </p:sp>
      <p:sp>
        <p:nvSpPr>
          <p:cNvPr id="63" name="Body Level One…"/>
          <p:cNvSpPr txBox="1">
            <a:spLocks noGrp="1"/>
          </p:cNvSpPr>
          <p:nvPr>
            <p:ph type="body" idx="1"/>
          </p:nvPr>
        </p:nvSpPr>
        <p:spPr>
          <a:xfrm>
            <a:off x="594361" y="1330259"/>
            <a:ext cx="7635241" cy="516636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7A13452B-A48A-2245-8DB6-09FF754CC840}"/>
              </a:ext>
            </a:extLst>
          </p:cNvPr>
          <p:cNvSpPr txBox="1"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A3E8B-5B2D-5C45-9F6C-008B7FA1F7A5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9559048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 Thirds Cop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Text"/>
          <p:cNvSpPr txBox="1">
            <a:spLocks noGrp="1"/>
          </p:cNvSpPr>
          <p:nvPr>
            <p:ph type="title"/>
          </p:nvPr>
        </p:nvSpPr>
        <p:spPr>
          <a:xfrm>
            <a:off x="594359" y="274320"/>
            <a:ext cx="8954290" cy="6048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2" name="Picture Placeholder 4"/>
          <p:cNvSpPr>
            <a:spLocks noGrp="1"/>
          </p:cNvSpPr>
          <p:nvPr>
            <p:ph type="pic" sz="half" idx="13"/>
          </p:nvPr>
        </p:nvSpPr>
        <p:spPr>
          <a:xfrm>
            <a:off x="0" y="1165861"/>
            <a:ext cx="3657600" cy="569976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 lvl="0"/>
            <a:endParaRPr noProof="0">
              <a:sym typeface="Calibri"/>
            </a:endParaRP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4069079" y="1330259"/>
            <a:ext cx="7712648" cy="516636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438DE855-B7C0-AD41-AAEA-35C786A010A8}"/>
              </a:ext>
            </a:extLst>
          </p:cNvPr>
          <p:cNvSpPr txBox="1"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32844-506D-5D4F-8AED-50C1E509B343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982616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8">
            <a:extLst>
              <a:ext uri="{FF2B5EF4-FFF2-40B4-BE49-F238E27FC236}">
                <a16:creationId xmlns:a16="http://schemas.microsoft.com/office/drawing/2014/main" id="{E7A9D64D-E8E3-BF41-A405-396C576852D8}"/>
              </a:ext>
            </a:extLst>
          </p:cNvPr>
          <p:cNvSpPr/>
          <p:nvPr/>
        </p:nvSpPr>
        <p:spPr>
          <a:xfrm flipH="1">
            <a:off x="6091238" y="1325563"/>
            <a:ext cx="0" cy="5170487"/>
          </a:xfrm>
          <a:prstGeom prst="line">
            <a:avLst/>
          </a:prstGeom>
          <a:ln w="635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</a:endParaRPr>
          </a:p>
        </p:txBody>
      </p:sp>
      <p:sp>
        <p:nvSpPr>
          <p:cNvPr id="81" name="Title Text"/>
          <p:cNvSpPr txBox="1">
            <a:spLocks noGrp="1"/>
          </p:cNvSpPr>
          <p:nvPr>
            <p:ph type="title"/>
          </p:nvPr>
        </p:nvSpPr>
        <p:spPr>
          <a:xfrm>
            <a:off x="594359" y="274901"/>
            <a:ext cx="8660585" cy="60483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94359" y="1325880"/>
            <a:ext cx="5349242" cy="517074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56D8C08F-9634-AF4C-BCA6-5C238E2D662A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76257-0C4F-F046-90AE-393677A8A56F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5137568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idescr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le Text"/>
          <p:cNvSpPr txBox="1">
            <a:spLocks noGrp="1"/>
          </p:cNvSpPr>
          <p:nvPr>
            <p:ph type="title"/>
          </p:nvPr>
        </p:nvSpPr>
        <p:spPr>
          <a:xfrm>
            <a:off x="594359" y="274901"/>
            <a:ext cx="8660585" cy="60483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2" name="Body Level One…"/>
          <p:cNvSpPr txBox="1">
            <a:spLocks noGrp="1"/>
          </p:cNvSpPr>
          <p:nvPr>
            <p:ph type="body" idx="1"/>
          </p:nvPr>
        </p:nvSpPr>
        <p:spPr>
          <a:xfrm>
            <a:off x="1819655" y="1325880"/>
            <a:ext cx="8546864" cy="4807611"/>
          </a:xfrm>
          <a:prstGeom prst="rect">
            <a:avLst/>
          </a:prstGeom>
        </p:spPr>
        <p:txBody>
          <a:bodyPr/>
          <a:lstStyle>
            <a:lvl1pPr algn="ctr">
              <a:defRPr sz="1600">
                <a:solidFill>
                  <a:srgbClr val="A6A6A6"/>
                </a:solidFill>
              </a:defRPr>
            </a:lvl1pPr>
            <a:lvl2pPr marL="571500" indent="-114300" algn="ctr">
              <a:defRPr sz="1600">
                <a:solidFill>
                  <a:srgbClr val="A6A6A6"/>
                </a:solidFill>
              </a:defRPr>
            </a:lvl2pPr>
            <a:lvl3pPr marL="1045028" indent="-130628" algn="ctr">
              <a:defRPr sz="1600">
                <a:solidFill>
                  <a:srgbClr val="A6A6A6"/>
                </a:solidFill>
              </a:defRPr>
            </a:lvl3pPr>
            <a:lvl4pPr marL="1524000" indent="-152400" algn="ctr">
              <a:defRPr sz="1600">
                <a:solidFill>
                  <a:srgbClr val="A6A6A6"/>
                </a:solidFill>
              </a:defRPr>
            </a:lvl4pPr>
            <a:lvl5pPr marL="2032000" indent="-203200" algn="ctr">
              <a:defRPr sz="1600">
                <a:solidFill>
                  <a:srgbClr val="A6A6A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2B005EC1-D55C-F648-8D82-625B1DD7C53F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720547-196D-FD4A-BA96-1F34E281CA6F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380608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Main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ACD38-85C9-6247-ADA4-FA3E4472D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274320"/>
            <a:ext cx="8954288" cy="6048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7BE05-AD27-654B-A48B-C2F636FE2F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75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ndard 4:3 Fram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Text"/>
          <p:cNvSpPr txBox="1">
            <a:spLocks noGrp="1"/>
          </p:cNvSpPr>
          <p:nvPr>
            <p:ph type="title"/>
          </p:nvPr>
        </p:nvSpPr>
        <p:spPr>
          <a:xfrm>
            <a:off x="594359" y="274901"/>
            <a:ext cx="8660585" cy="60483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818877" y="1325880"/>
            <a:ext cx="6554246" cy="4915685"/>
          </a:xfrm>
          <a:prstGeom prst="rect">
            <a:avLst/>
          </a:prstGeom>
        </p:spPr>
        <p:txBody>
          <a:bodyPr/>
          <a:lstStyle>
            <a:lvl1pPr algn="ctr">
              <a:defRPr sz="1600">
                <a:solidFill>
                  <a:schemeClr val="accent5"/>
                </a:solidFill>
              </a:defRPr>
            </a:lvl1pPr>
            <a:lvl2pPr marL="571500" indent="-114300" algn="ctr">
              <a:defRPr sz="1600">
                <a:solidFill>
                  <a:schemeClr val="accent5"/>
                </a:solidFill>
              </a:defRPr>
            </a:lvl2pPr>
            <a:lvl3pPr marL="1045028" indent="-130628" algn="ctr">
              <a:defRPr sz="1600">
                <a:solidFill>
                  <a:schemeClr val="accent5"/>
                </a:solidFill>
              </a:defRPr>
            </a:lvl3pPr>
            <a:lvl4pPr marL="1524000" indent="-152400" algn="ctr">
              <a:defRPr sz="1600">
                <a:solidFill>
                  <a:schemeClr val="accent5"/>
                </a:solidFill>
              </a:defRPr>
            </a:lvl4pPr>
            <a:lvl5pPr marL="2032000" indent="-203200" algn="ctr">
              <a:defRPr sz="1600">
                <a:solidFill>
                  <a:schemeClr val="accent5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A5F0D519-70B4-BC49-B6A8-9E72209C276E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849764-E4C9-2347-99FC-570999744837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8776014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id="{25D80BB9-EF97-BA4E-A0F9-875D5426239B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345CC-B5D4-0142-8610-1C211A7D3CEA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603920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icture 4">
            <a:extLst>
              <a:ext uri="{FF2B5EF4-FFF2-40B4-BE49-F238E27FC236}">
                <a16:creationId xmlns:a16="http://schemas.microsoft.com/office/drawing/2014/main" id="{57874EC6-3643-7D44-8D8B-F8EC44C0D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3" name="Picture 8" descr="Picture 8">
            <a:extLst>
              <a:ext uri="{FF2B5EF4-FFF2-40B4-BE49-F238E27FC236}">
                <a16:creationId xmlns:a16="http://schemas.microsoft.com/office/drawing/2014/main" id="{CDA6C807-398D-6C4E-8EBF-476BDFB98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15450" y="211138"/>
            <a:ext cx="20955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" name="Picture 1" descr="Picture 1">
            <a:extLst>
              <a:ext uri="{FF2B5EF4-FFF2-40B4-BE49-F238E27FC236}">
                <a16:creationId xmlns:a16="http://schemas.microsoft.com/office/drawing/2014/main" id="{8CF31FFD-D44F-694D-B162-9BA3D6BB4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" name="Slide Number">
            <a:extLst>
              <a:ext uri="{FF2B5EF4-FFF2-40B4-BE49-F238E27FC236}">
                <a16:creationId xmlns:a16="http://schemas.microsoft.com/office/drawing/2014/main" id="{3E0E58CD-B441-6141-9161-4B99C2F5B6B1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B920D-32A4-C949-A86B-A33ED5239CC7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488654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17B693F7-FBD3-D642-B698-87FD6BB0384A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0" y="0"/>
            <a:ext cx="344488" cy="358775"/>
          </a:xfrm>
        </p:spPr>
        <p:txBody>
          <a:bodyPr anchor="t"/>
          <a:lstStyle>
            <a:lvl1pPr algn="l">
              <a:defRPr sz="1800"/>
            </a:lvl1pPr>
          </a:lstStyle>
          <a:p>
            <a:pPr>
              <a:defRPr/>
            </a:pPr>
            <a:fld id="{310FC8E1-E635-274F-B88C-A3C4FDC0C7BF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7424190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4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A8E6268C-97E8-404B-BFB4-097A42C84908}"/>
              </a:ext>
            </a:extLst>
          </p:cNvPr>
          <p:cNvSpPr txBox="1">
            <a:spLocks noGrp="1"/>
          </p:cNvSpPr>
          <p:nvPr>
            <p:ph type="sldNum" sz="quarter" idx="14"/>
          </p:nvPr>
        </p:nvSpPr>
        <p:spPr>
          <a:xfrm>
            <a:off x="0" y="0"/>
            <a:ext cx="344488" cy="358775"/>
          </a:xfrm>
        </p:spPr>
        <p:txBody>
          <a:bodyPr anchor="t"/>
          <a:lstStyle>
            <a:lvl1pPr algn="l">
              <a:defRPr sz="1800"/>
            </a:lvl1pPr>
          </a:lstStyle>
          <a:p>
            <a:pPr>
              <a:defRPr/>
            </a:pPr>
            <a:fld id="{9B32033E-1A4B-EC46-9C14-990D5AF86122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7339817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6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>
              <a:defRPr sz="2400" b="1"/>
            </a:lvl1pPr>
            <a:lvl2pPr marL="0" indent="457200">
              <a:buSzTx/>
              <a:buNone/>
              <a:defRPr sz="2400" b="1"/>
            </a:lvl2pPr>
            <a:lvl3pPr marL="0" indent="914400">
              <a:buSzTx/>
              <a:buNone/>
              <a:defRPr sz="2400" b="1"/>
            </a:lvl3pPr>
            <a:lvl4pPr marL="0" indent="1371600">
              <a:buSzTx/>
              <a:buNone/>
              <a:defRPr sz="2400" b="1"/>
            </a:lvl4pPr>
            <a:lvl5pPr marL="0" indent="1828800">
              <a:buSz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37C8848F-F106-9B4D-A567-F6DFF3BDDC6F}"/>
              </a:ext>
            </a:extLst>
          </p:cNvPr>
          <p:cNvSpPr txBox="1">
            <a:spLocks noGrp="1"/>
          </p:cNvSpPr>
          <p:nvPr>
            <p:ph type="sldNum" sz="quarter" idx="14"/>
          </p:nvPr>
        </p:nvSpPr>
        <p:spPr>
          <a:xfrm>
            <a:off x="0" y="0"/>
            <a:ext cx="344488" cy="358775"/>
          </a:xfrm>
        </p:spPr>
        <p:txBody>
          <a:bodyPr anchor="t"/>
          <a:lstStyle>
            <a:lvl1pPr algn="l">
              <a:defRPr sz="1800"/>
            </a:lvl1pPr>
          </a:lstStyle>
          <a:p>
            <a:pPr>
              <a:defRPr/>
            </a:pPr>
            <a:fld id="{FBBD63EE-9FB6-0B44-9DE6-E37DB98E5E0E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6731782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8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algn="ctr">
              <a:defRPr sz="2400"/>
            </a:lvl1pPr>
            <a:lvl2pPr marL="0" indent="457200" algn="ctr">
              <a:buSzTx/>
              <a:buNone/>
              <a:defRPr sz="2400"/>
            </a:lvl2pPr>
            <a:lvl3pPr marL="0" indent="914400" algn="ctr">
              <a:buSzTx/>
              <a:buNone/>
              <a:defRPr sz="2400"/>
            </a:lvl3pPr>
            <a:lvl4pPr marL="0" indent="1371600" algn="ctr">
              <a:buSzTx/>
              <a:buNone/>
              <a:defRPr sz="2400"/>
            </a:lvl4pPr>
            <a:lvl5pPr marL="0" indent="1828800" algn="ctr">
              <a:buSz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711B16B8-1F83-EA4B-8E9A-D554AD008252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11090275" y="6403975"/>
            <a:ext cx="263525" cy="269875"/>
          </a:xfr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4A2FFC9D-A1AC-B345-A413-06A9BC3E9C76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5468314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91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Font typeface="Arial"/>
              <a:buChar char="•"/>
              <a:defRPr sz="2800"/>
            </a:lvl1pPr>
            <a:lvl2pPr marL="723900" indent="-266700">
              <a:buFont typeface="Arial"/>
              <a:defRPr sz="2800"/>
            </a:lvl2pPr>
            <a:lvl3pPr marL="1234439" indent="-320039">
              <a:buFont typeface="Arial"/>
              <a:defRPr sz="2800"/>
            </a:lvl3pPr>
            <a:lvl4pPr marL="1727200" indent="-355600">
              <a:buFont typeface="Arial"/>
              <a:defRPr sz="2800"/>
            </a:lvl4pPr>
            <a:lvl5pPr marL="2184400" indent="-355600">
              <a:buFont typeface="Arial"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776F7C7-B55E-9C43-938C-95AFCC96BFF1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11090275" y="6403975"/>
            <a:ext cx="263525" cy="269875"/>
          </a:xfr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D1687936-B65A-024C-9FDE-417E741D49D5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5977303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0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C1540D34-069A-394E-8BFD-652A46FD3067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11090275" y="6403975"/>
            <a:ext cx="263525" cy="269875"/>
          </a:xfr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34F85E75-A01E-4D44-B0C4-45A37197BF17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0681509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0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Font typeface="Arial"/>
              <a:buChar char="•"/>
              <a:defRPr sz="2800"/>
            </a:lvl1pPr>
            <a:lvl2pPr marL="723900" indent="-266700">
              <a:buFont typeface="Arial"/>
              <a:defRPr sz="2800"/>
            </a:lvl2pPr>
            <a:lvl3pPr marL="1234439" indent="-320039">
              <a:buFont typeface="Arial"/>
              <a:defRPr sz="2800"/>
            </a:lvl3pPr>
            <a:lvl4pPr marL="1727200" indent="-355600">
              <a:buFont typeface="Arial"/>
              <a:defRPr sz="2800"/>
            </a:lvl4pPr>
            <a:lvl5pPr marL="2184400" indent="-355600">
              <a:buFont typeface="Arial"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4C7B4DAD-4BAA-C24D-9DC0-1F912B7505FC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11090275" y="6403975"/>
            <a:ext cx="263525" cy="269875"/>
          </a:xfr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7C1DD4BF-D3D3-0149-86CA-030D2E228AFF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585183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lf Cop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ACD38-85C9-6247-ADA4-FA3E4472D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274320"/>
            <a:ext cx="8954288" cy="6048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7BE05-AD27-654B-A48B-C2F636FE2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" y="1330260"/>
            <a:ext cx="5486400" cy="5166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53CDAE1-F033-3B45-A1DC-68A03C8267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16663" y="1165861"/>
            <a:ext cx="5875337" cy="569976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215306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>
            <a:lvl1pPr>
              <a:defRPr sz="4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>
              <a:defRPr sz="2400" b="1"/>
            </a:lvl1pPr>
            <a:lvl2pPr marL="0" indent="457200">
              <a:buSzTx/>
              <a:buNone/>
              <a:defRPr sz="2400" b="1"/>
            </a:lvl2pPr>
            <a:lvl3pPr marL="0" indent="914400">
              <a:buSzTx/>
              <a:buNone/>
              <a:defRPr sz="2400" b="1"/>
            </a:lvl3pPr>
            <a:lvl4pPr marL="0" indent="1371600">
              <a:buSzTx/>
              <a:buNone/>
              <a:defRPr sz="2400" b="1"/>
            </a:lvl4pPr>
            <a:lvl5pPr marL="0" indent="1828800">
              <a:buSz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E68D6848-3DF4-9D43-9B3B-4C0D49D5A16C}"/>
              </a:ext>
            </a:extLst>
          </p:cNvPr>
          <p:cNvSpPr txBox="1">
            <a:spLocks noGrp="1"/>
          </p:cNvSpPr>
          <p:nvPr>
            <p:ph type="sldNum" sz="quarter" idx="14"/>
          </p:nvPr>
        </p:nvSpPr>
        <p:spPr>
          <a:xfrm>
            <a:off x="11090275" y="6403975"/>
            <a:ext cx="263525" cy="269875"/>
          </a:xfr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BA03E854-71D4-894F-B5A4-AF9ECEF997A5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2138818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BE03E82C-464D-EE4A-9796-553BC1ADDC45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11090275" y="6403975"/>
            <a:ext cx="263525" cy="269875"/>
          </a:xfr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DBA6258A-5B8E-5649-BDAB-87CDD1518B93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8996943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id="{B83F66DD-3933-4642-90BC-AB0C0FB3EA22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11090275" y="6403975"/>
            <a:ext cx="263525" cy="269875"/>
          </a:xfr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51C8AEED-1AB2-6A4F-B4D6-D7F77760242B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7970514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4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Font typeface="Arial"/>
              <a:buChar char="•"/>
              <a:defRPr sz="3200"/>
            </a:lvl1pPr>
            <a:lvl2pPr marL="718457" indent="-261257">
              <a:buFont typeface="Arial"/>
              <a:defRPr sz="3200"/>
            </a:lvl2pPr>
            <a:lvl3pPr marL="1219200" indent="-304800">
              <a:buFont typeface="Arial"/>
              <a:defRPr sz="3200"/>
            </a:lvl3pPr>
            <a:lvl4pPr marL="1737360" indent="-365760">
              <a:buFont typeface="Arial"/>
              <a:defRPr sz="3200"/>
            </a:lvl4pPr>
            <a:lvl5pPr marL="2194560" indent="-365760">
              <a:buFont typeface="Arial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8FDF9B84-72AF-2342-9530-8C6B77E9C8EA}"/>
              </a:ext>
            </a:extLst>
          </p:cNvPr>
          <p:cNvSpPr txBox="1">
            <a:spLocks noGrp="1"/>
          </p:cNvSpPr>
          <p:nvPr>
            <p:ph type="sldNum" sz="quarter" idx="14"/>
          </p:nvPr>
        </p:nvSpPr>
        <p:spPr>
          <a:xfrm>
            <a:off x="11090275" y="6403975"/>
            <a:ext cx="263525" cy="269875"/>
          </a:xfr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79BEB167-DE32-7943-8D20-24A4F6FAE429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526181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5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 lvl="0"/>
            <a:endParaRPr noProof="0">
              <a:sym typeface="Calibri"/>
            </a:endParaRPr>
          </a:p>
        </p:txBody>
      </p:sp>
      <p:sp>
        <p:nvSpPr>
          <p:cNvPr id="2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 marL="0" indent="457200">
              <a:buSzTx/>
              <a:buNone/>
              <a:defRPr sz="1600"/>
            </a:lvl2pPr>
            <a:lvl3pPr marL="0" indent="914400">
              <a:buSzTx/>
              <a:buNone/>
              <a:defRPr sz="1600"/>
            </a:lvl3pPr>
            <a:lvl4pPr marL="0" indent="1371600">
              <a:buSzTx/>
              <a:buNone/>
              <a:defRPr sz="1600"/>
            </a:lvl4pPr>
            <a:lvl5pPr marL="0" indent="1828800">
              <a:buSz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E90CF48B-4D48-3445-89CE-44FFB40B2637}"/>
              </a:ext>
            </a:extLst>
          </p:cNvPr>
          <p:cNvSpPr txBox="1">
            <a:spLocks noGrp="1"/>
          </p:cNvSpPr>
          <p:nvPr>
            <p:ph type="sldNum" sz="quarter" idx="14"/>
          </p:nvPr>
        </p:nvSpPr>
        <p:spPr>
          <a:xfrm>
            <a:off x="11090275" y="6403975"/>
            <a:ext cx="263525" cy="269875"/>
          </a:xfr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7AD013A1-EFEE-6147-8C92-CB6373418AA1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364252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6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Font typeface="Arial"/>
              <a:buChar char="•"/>
              <a:defRPr sz="2800"/>
            </a:lvl1pPr>
            <a:lvl2pPr marL="723900" indent="-266700">
              <a:buFont typeface="Arial"/>
              <a:defRPr sz="2800"/>
            </a:lvl2pPr>
            <a:lvl3pPr marL="1234439" indent="-320039">
              <a:buFont typeface="Arial"/>
              <a:defRPr sz="2800"/>
            </a:lvl3pPr>
            <a:lvl4pPr marL="1727200" indent="-355600">
              <a:buFont typeface="Arial"/>
              <a:defRPr sz="2800"/>
            </a:lvl4pPr>
            <a:lvl5pPr marL="2184400" indent="-355600">
              <a:buFont typeface="Arial"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36EEBDE1-5FD5-FC4F-B39A-A5D24760D956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11090275" y="6403975"/>
            <a:ext cx="263525" cy="269875"/>
          </a:xfr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8D53FA79-1A01-064C-9554-7E3EC8D5FB5F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919896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itle Text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>
            <a:lvl1pPr>
              <a:defRPr sz="4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72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Font typeface="Arial"/>
              <a:buChar char="•"/>
              <a:defRPr sz="2800"/>
            </a:lvl1pPr>
            <a:lvl2pPr marL="723900" indent="-266700">
              <a:buFont typeface="Arial"/>
              <a:defRPr sz="2800"/>
            </a:lvl2pPr>
            <a:lvl3pPr marL="1234439" indent="-320039">
              <a:buFont typeface="Arial"/>
              <a:defRPr sz="2800"/>
            </a:lvl3pPr>
            <a:lvl4pPr marL="1727200" indent="-355600">
              <a:buFont typeface="Arial"/>
              <a:defRPr sz="2800"/>
            </a:lvl4pPr>
            <a:lvl5pPr marL="2184400" indent="-355600">
              <a:buFont typeface="Arial"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8BDF5AC0-6419-674C-AEC3-7B913FFD6238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11090275" y="6403975"/>
            <a:ext cx="263525" cy="269875"/>
          </a:xfr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D0171415-EF2F-B842-8DE5-6E045703E616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8216433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49B6B7-9977-7A45-817B-D09C153E9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2FE20C-1E82-8D4D-9E87-F9FD2CD2FD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4000"/>
            <a:ext cx="9144000" cy="3291839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958C42-1B69-2F41-B300-695CDA6E5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9038" y="5284273"/>
            <a:ext cx="2093925" cy="83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193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Main 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ACD38-85C9-6247-ADA4-FA3E4472D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274320"/>
            <a:ext cx="8954288" cy="6048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7BE05-AD27-654B-A48B-C2F636FE2F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40026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lf Cop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ACD38-85C9-6247-ADA4-FA3E4472D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274320"/>
            <a:ext cx="8954288" cy="6048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7BE05-AD27-654B-A48B-C2F636FE2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" y="1330260"/>
            <a:ext cx="5486400" cy="5166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53CDAE1-F033-3B45-A1DC-68A03C8267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16663" y="1165861"/>
            <a:ext cx="5875337" cy="569976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98323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lf Cop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ACD38-85C9-6247-ADA4-FA3E4472D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274320"/>
            <a:ext cx="8954288" cy="6048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7BE05-AD27-654B-A48B-C2F636FE2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6663" y="1330260"/>
            <a:ext cx="5486400" cy="5166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53CDAE1-F033-3B45-A1DC-68A03C8267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65861"/>
            <a:ext cx="5875337" cy="569976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157091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lf Cop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ACD38-85C9-6247-ADA4-FA3E4472D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274320"/>
            <a:ext cx="8954288" cy="6048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7BE05-AD27-654B-A48B-C2F636FE2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6663" y="1330260"/>
            <a:ext cx="5486400" cy="5166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53CDAE1-F033-3B45-A1DC-68A03C8267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65861"/>
            <a:ext cx="5875337" cy="569976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103146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Thirds Cop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ACD38-85C9-6247-ADA4-FA3E4472D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274320"/>
            <a:ext cx="8954288" cy="6048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53CDAE1-F033-3B45-A1DC-68A03C8267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34400" y="1165861"/>
            <a:ext cx="3657600" cy="569976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3873B64-0E4D-3047-B2F0-6454E71DBE9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94361" y="1330260"/>
            <a:ext cx="7635240" cy="5166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40574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Thirds Cop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ACD38-85C9-6247-ADA4-FA3E4472D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274320"/>
            <a:ext cx="8954288" cy="6048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53CDAE1-F033-3B45-A1DC-68A03C8267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65861"/>
            <a:ext cx="3657600" cy="569976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3873B64-0E4D-3047-B2F0-6454E71DBE9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069080" y="1330260"/>
            <a:ext cx="7712647" cy="5166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10061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nten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26AED-05C9-BC47-BE7D-258A1D054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6750B-18B6-3D49-9082-BEFE647409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4360" y="1325880"/>
            <a:ext cx="5349240" cy="51707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934670-5B2C-A444-A1F3-6188A60D7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5540" y="1325880"/>
            <a:ext cx="5349240" cy="51707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CF118B-F855-2043-83FD-B5B867DFD65C}"/>
              </a:ext>
            </a:extLst>
          </p:cNvPr>
          <p:cNvCxnSpPr>
            <a:cxnSpLocks/>
          </p:cNvCxnSpPr>
          <p:nvPr/>
        </p:nvCxnSpPr>
        <p:spPr>
          <a:xfrm>
            <a:off x="6090889" y="1325880"/>
            <a:ext cx="0" cy="517074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55730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Widescr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68008-9AA9-5848-913B-DC1A32F8E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13">
            <a:extLst>
              <a:ext uri="{FF2B5EF4-FFF2-40B4-BE49-F238E27FC236}">
                <a16:creationId xmlns:a16="http://schemas.microsoft.com/office/drawing/2014/main" id="{F5CE4173-5CDA-064E-9EA4-88FDC4C4AE5C}"/>
              </a:ext>
            </a:extLst>
          </p:cNvPr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1819656" y="1325880"/>
            <a:ext cx="8546863" cy="4807611"/>
          </a:xfrm>
        </p:spPr>
        <p:txBody>
          <a:bodyPr>
            <a:noAutofit/>
          </a:bodyPr>
          <a:lstStyle>
            <a:lvl1pPr algn="ctr">
              <a:buNone/>
              <a:defRPr sz="1600">
                <a:solidFill>
                  <a:srgbClr val="A6A6A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/>
              <a:t>16:9 BOX for wide screen videos:  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8729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ndard 4:3 Fram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68008-9AA9-5848-913B-DC1A32F8E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13">
            <a:extLst>
              <a:ext uri="{FF2B5EF4-FFF2-40B4-BE49-F238E27FC236}">
                <a16:creationId xmlns:a16="http://schemas.microsoft.com/office/drawing/2014/main" id="{09996F21-F040-8A4A-9C1E-C781DC2035F9}"/>
              </a:ext>
            </a:extLst>
          </p:cNvPr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2818878" y="1325880"/>
            <a:ext cx="6554244" cy="4915684"/>
          </a:xfrm>
        </p:spPr>
        <p:txBody>
          <a:bodyPr>
            <a:noAutofit/>
          </a:bodyPr>
          <a:lstStyle>
            <a:lvl1pPr algn="ctr">
              <a:buNone/>
              <a:defRPr sz="1600" baseline="0">
                <a:solidFill>
                  <a:schemeClr val="accent5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/>
              <a:t>4:3 BOX for stand videos:  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31309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68008-9AA9-5848-913B-DC1A32F8E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946932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6225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71CDE7-87DE-BA4A-9CED-7BB10854D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6117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26512-2227-46DA-8CC1-A48FCF8B7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70014D-4762-42F3-AFC4-09A0C3465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BA2F0-B6D4-4815-ACAE-34D38FB86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E5E4-2916-49D9-A31D-6E9B88A7C68C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F3709-2D0E-4FF6-B425-CE046C924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DB7CA-6536-499A-8E10-70F76480F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3007-4FFF-41BC-AEF1-67B4F0321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536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Thirds Cop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ACD38-85C9-6247-ADA4-FA3E4472D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274320"/>
            <a:ext cx="8954288" cy="6048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53CDAE1-F033-3B45-A1DC-68A03C8267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34400" y="1165861"/>
            <a:ext cx="3657600" cy="569976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3873B64-0E4D-3047-B2F0-6454E71DBE9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94361" y="1330260"/>
            <a:ext cx="7635240" cy="5166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68044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B409E-008B-4F01-ABB4-CA546B1C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B36D1A-D06F-4448-A5E7-66F2BA456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72964B-9821-4F1B-B282-8902E02399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5A945B-F0E0-4E08-8166-ADA2F01AC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E5E4-2916-49D9-A31D-6E9B88A7C68C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FB58DB-2751-43AA-9AA5-E854ECFA4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7AC0C7-1061-45B5-8C07-CD5B5D740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3007-4FFF-41BC-AEF1-67B4F0321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445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AFC5B-1DAE-44F7-9D76-5782FC386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9E132D-2CFA-46F3-B15D-E514115EE5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89BD71-B54D-4AD9-B7BA-D4879D76E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CCFE68-D199-4AF8-B5EA-FD9262BA8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6A1028-6003-402B-B610-7D79847A59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3CDAA3-DE9C-4734-B694-D73249D8C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E5E4-2916-49D9-A31D-6E9B88A7C68C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D4F893-C5F2-4D2F-B149-3CE245263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85FC84-DF0A-41D3-B1D0-51D1B2B24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3007-4FFF-41BC-AEF1-67B4F0321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146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01F29-5663-4AEC-9256-CDC098B1E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C87155-3D2C-447C-A654-AD3DA39BCE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4F813-2582-4C7B-84AF-0D03B3768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E5E4-2916-49D9-A31D-6E9B88A7C68C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28BE7-BFB1-4594-8879-449DED4E5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11850-4308-4658-A40B-33F348933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3007-4FFF-41BC-AEF1-67B4F0321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8506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49B6B7-9977-7A45-817B-D09C153E9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2FE20C-1E82-8D4D-9E87-F9FD2CD2FD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4000"/>
            <a:ext cx="9144000" cy="3291839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958C42-1B69-2F41-B300-695CDA6E5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9038" y="5284273"/>
            <a:ext cx="2093925" cy="83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609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Main 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ACD38-85C9-6247-ADA4-FA3E4472D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274320"/>
            <a:ext cx="8954288" cy="6048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7BE05-AD27-654B-A48B-C2F636FE2F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02340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lf Cop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ACD38-85C9-6247-ADA4-FA3E4472D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274320"/>
            <a:ext cx="8954288" cy="6048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7BE05-AD27-654B-A48B-C2F636FE2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" y="1330260"/>
            <a:ext cx="5486400" cy="5166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53CDAE1-F033-3B45-A1DC-68A03C8267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16663" y="1165861"/>
            <a:ext cx="5875337" cy="569976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07845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lf Cop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ACD38-85C9-6247-ADA4-FA3E4472D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274320"/>
            <a:ext cx="8954288" cy="6048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7BE05-AD27-654B-A48B-C2F636FE2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6663" y="1330260"/>
            <a:ext cx="5486400" cy="5166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53CDAE1-F033-3B45-A1DC-68A03C8267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65861"/>
            <a:ext cx="5875337" cy="569976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036886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Thirds Cop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ACD38-85C9-6247-ADA4-FA3E4472D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274320"/>
            <a:ext cx="8954288" cy="6048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53CDAE1-F033-3B45-A1DC-68A03C8267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34400" y="1165861"/>
            <a:ext cx="3657600" cy="569976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3873B64-0E4D-3047-B2F0-6454E71DBE9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94361" y="1330260"/>
            <a:ext cx="7635240" cy="5166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70788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Thirds Cop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ACD38-85C9-6247-ADA4-FA3E4472D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274320"/>
            <a:ext cx="8954288" cy="6048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53CDAE1-F033-3B45-A1DC-68A03C8267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65861"/>
            <a:ext cx="3657600" cy="569976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3873B64-0E4D-3047-B2F0-6454E71DBE9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069080" y="1330260"/>
            <a:ext cx="7712647" cy="5166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2248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nten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26AED-05C9-BC47-BE7D-258A1D054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6750B-18B6-3D49-9082-BEFE647409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4360" y="1325880"/>
            <a:ext cx="5349240" cy="51707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934670-5B2C-A444-A1F3-6188A60D7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5540" y="1325880"/>
            <a:ext cx="5349240" cy="51707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CF118B-F855-2043-83FD-B5B867DFD65C}"/>
              </a:ext>
            </a:extLst>
          </p:cNvPr>
          <p:cNvCxnSpPr>
            <a:cxnSpLocks/>
          </p:cNvCxnSpPr>
          <p:nvPr/>
        </p:nvCxnSpPr>
        <p:spPr>
          <a:xfrm>
            <a:off x="6090889" y="1325880"/>
            <a:ext cx="0" cy="517074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4841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Thirds Cop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ACD38-85C9-6247-ADA4-FA3E4472D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274320"/>
            <a:ext cx="8954288" cy="6048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53CDAE1-F033-3B45-A1DC-68A03C8267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65861"/>
            <a:ext cx="3657600" cy="569976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3873B64-0E4D-3047-B2F0-6454E71DBE9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069080" y="1330260"/>
            <a:ext cx="7712647" cy="5166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53042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Widescr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68008-9AA9-5848-913B-DC1A32F8E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13">
            <a:extLst>
              <a:ext uri="{FF2B5EF4-FFF2-40B4-BE49-F238E27FC236}">
                <a16:creationId xmlns:a16="http://schemas.microsoft.com/office/drawing/2014/main" id="{F5CE4173-5CDA-064E-9EA4-88FDC4C4AE5C}"/>
              </a:ext>
            </a:extLst>
          </p:cNvPr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1819656" y="1325880"/>
            <a:ext cx="8546863" cy="4807611"/>
          </a:xfrm>
        </p:spPr>
        <p:txBody>
          <a:bodyPr>
            <a:noAutofit/>
          </a:bodyPr>
          <a:lstStyle>
            <a:lvl1pPr algn="ctr">
              <a:buNone/>
              <a:defRPr sz="1600">
                <a:solidFill>
                  <a:srgbClr val="A6A6A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/>
              <a:t>16:9 BOX for wide screen videos:  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45182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ndard 4:3 Fram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68008-9AA9-5848-913B-DC1A32F8E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13">
            <a:extLst>
              <a:ext uri="{FF2B5EF4-FFF2-40B4-BE49-F238E27FC236}">
                <a16:creationId xmlns:a16="http://schemas.microsoft.com/office/drawing/2014/main" id="{09996F21-F040-8A4A-9C1E-C781DC2035F9}"/>
              </a:ext>
            </a:extLst>
          </p:cNvPr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2818878" y="1325880"/>
            <a:ext cx="6554244" cy="4915684"/>
          </a:xfrm>
        </p:spPr>
        <p:txBody>
          <a:bodyPr>
            <a:noAutofit/>
          </a:bodyPr>
          <a:lstStyle>
            <a:lvl1pPr algn="ctr">
              <a:buNone/>
              <a:defRPr sz="1600" baseline="0">
                <a:solidFill>
                  <a:schemeClr val="accent5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/>
              <a:t>4:3 BOX for stand videos:  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19538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68008-9AA9-5848-913B-DC1A32F8E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31130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2488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71CDE7-87DE-BA4A-9CED-7BB10854D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1362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AFC5B-1DAE-44F7-9D76-5782FC386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9E132D-2CFA-46F3-B15D-E514115EE5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89BD71-B54D-4AD9-B7BA-D4879D76E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CCFE68-D199-4AF8-B5EA-FD9262BA8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6A1028-6003-402B-B610-7D79847A59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3CDAA3-DE9C-4734-B694-D73249D8C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E5E4-2916-49D9-A31D-6E9B88A7C68C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D4F893-C5F2-4D2F-B149-3CE245263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85FC84-DF0A-41D3-B1D0-51D1B2B24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3007-4FFF-41BC-AEF1-67B4F0321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594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01F29-5663-4AEC-9256-CDC098B1E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C87155-3D2C-447C-A654-AD3DA39BCE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4F813-2582-4C7B-84AF-0D03B3768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E5E4-2916-49D9-A31D-6E9B88A7C68C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28BE7-BFB1-4594-8879-449DED4E5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11850-4308-4658-A40B-33F348933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3007-4FFF-41BC-AEF1-67B4F0321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277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B409E-008B-4F01-ABB4-CA546B1C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B36D1A-D06F-4448-A5E7-66F2BA456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72964B-9821-4F1B-B282-8902E02399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5A945B-F0E0-4E08-8166-ADA2F01AC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E5E4-2916-49D9-A31D-6E9B88A7C68C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FB58DB-2751-43AA-9AA5-E854ECFA4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7AC0C7-1061-45B5-8C07-CD5B5D740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3007-4FFF-41BC-AEF1-67B4F0321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9434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26512-2227-46DA-8CC1-A48FCF8B7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70014D-4762-42F3-AFC4-09A0C3465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BA2F0-B6D4-4815-ACAE-34D38FB86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E5E4-2916-49D9-A31D-6E9B88A7C68C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F3709-2D0E-4FF6-B425-CE046C924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DB7CA-6536-499A-8E10-70F76480F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3007-4FFF-41BC-AEF1-67B4F0321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8228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650" name="Group 2">
            <a:extLst>
              <a:ext uri="{FF2B5EF4-FFF2-40B4-BE49-F238E27FC236}">
                <a16:creationId xmlns:a16="http://schemas.microsoft.com/office/drawing/2014/main" id="{96D697D4-1A95-EB03-109A-87C5B99093A3}"/>
              </a:ext>
            </a:extLst>
          </p:cNvPr>
          <p:cNvGrpSpPr>
            <a:grpSpLocks/>
          </p:cNvGrpSpPr>
          <p:nvPr/>
        </p:nvGrpSpPr>
        <p:grpSpPr bwMode="auto">
          <a:xfrm>
            <a:off x="-8467" y="20638"/>
            <a:ext cx="12192000" cy="6858000"/>
            <a:chOff x="0" y="0"/>
            <a:chExt cx="5760" cy="4320"/>
          </a:xfrm>
        </p:grpSpPr>
        <p:sp>
          <p:nvSpPr>
            <p:cNvPr id="155651" name="Freeform 3">
              <a:extLst>
                <a:ext uri="{FF2B5EF4-FFF2-40B4-BE49-F238E27FC236}">
                  <a16:creationId xmlns:a16="http://schemas.microsoft.com/office/drawing/2014/main" id="{95D0B174-7D2E-F5F0-9BBC-DB765AE8ED7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5652" name="Freeform 4">
              <a:extLst>
                <a:ext uri="{FF2B5EF4-FFF2-40B4-BE49-F238E27FC236}">
                  <a16:creationId xmlns:a16="http://schemas.microsoft.com/office/drawing/2014/main" id="{23237DBC-A72A-A254-A6EE-826B5D5DA37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5653" name="Freeform 5">
            <a:extLst>
              <a:ext uri="{FF2B5EF4-FFF2-40B4-BE49-F238E27FC236}">
                <a16:creationId xmlns:a16="http://schemas.microsoft.com/office/drawing/2014/main" id="{F2040833-5CE5-D75A-B581-78E51B990EF0}"/>
              </a:ext>
            </a:extLst>
          </p:cNvPr>
          <p:cNvSpPr>
            <a:spLocks/>
          </p:cNvSpPr>
          <p:nvPr/>
        </p:nvSpPr>
        <p:spPr bwMode="hidden">
          <a:xfrm>
            <a:off x="8322733" y="6269038"/>
            <a:ext cx="3860800" cy="609600"/>
          </a:xfrm>
          <a:custGeom>
            <a:avLst/>
            <a:gdLst>
              <a:gd name="T0" fmla="*/ 5748 w 5748"/>
              <a:gd name="T1" fmla="*/ 246 h 246"/>
              <a:gd name="T2" fmla="*/ 0 w 5748"/>
              <a:gd name="T3" fmla="*/ 246 h 246"/>
              <a:gd name="T4" fmla="*/ 0 w 5748"/>
              <a:gd name="T5" fmla="*/ 0 h 246"/>
              <a:gd name="T6" fmla="*/ 5748 w 5748"/>
              <a:gd name="T7" fmla="*/ 0 h 246"/>
              <a:gd name="T8" fmla="*/ 5748 w 5748"/>
              <a:gd name="T9" fmla="*/ 246 h 246"/>
              <a:gd name="T10" fmla="*/ 5748 w 5748"/>
              <a:gd name="T11" fmla="*/ 246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55654" name="Group 6">
            <a:extLst>
              <a:ext uri="{FF2B5EF4-FFF2-40B4-BE49-F238E27FC236}">
                <a16:creationId xmlns:a16="http://schemas.microsoft.com/office/drawing/2014/main" id="{8F075954-702B-E912-C173-4ED3D78A8FF8}"/>
              </a:ext>
            </a:extLst>
          </p:cNvPr>
          <p:cNvGrpSpPr>
            <a:grpSpLocks/>
          </p:cNvGrpSpPr>
          <p:nvPr/>
        </p:nvGrpSpPr>
        <p:grpSpPr bwMode="auto">
          <a:xfrm>
            <a:off x="-2117" y="6034088"/>
            <a:ext cx="10460568" cy="850900"/>
            <a:chOff x="0" y="3792"/>
            <a:chExt cx="4942" cy="536"/>
          </a:xfrm>
        </p:grpSpPr>
        <p:sp>
          <p:nvSpPr>
            <p:cNvPr id="155655" name="Freeform 7">
              <a:extLst>
                <a:ext uri="{FF2B5EF4-FFF2-40B4-BE49-F238E27FC236}">
                  <a16:creationId xmlns:a16="http://schemas.microsoft.com/office/drawing/2014/main" id="{8394EC70-FAFE-93A3-CC12-C519721BDFB7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5656" name="Group 8">
              <a:extLst>
                <a:ext uri="{FF2B5EF4-FFF2-40B4-BE49-F238E27FC236}">
                  <a16:creationId xmlns:a16="http://schemas.microsoft.com/office/drawing/2014/main" id="{36EE1650-0431-E512-429E-2FE4CBF32A44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55657" name="Freeform 9">
                <a:extLst>
                  <a:ext uri="{FF2B5EF4-FFF2-40B4-BE49-F238E27FC236}">
                    <a16:creationId xmlns:a16="http://schemas.microsoft.com/office/drawing/2014/main" id="{EB1DA86E-2BA1-E2AC-9731-26C6DE3D983E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58" name="Freeform 10">
                <a:extLst>
                  <a:ext uri="{FF2B5EF4-FFF2-40B4-BE49-F238E27FC236}">
                    <a16:creationId xmlns:a16="http://schemas.microsoft.com/office/drawing/2014/main" id="{D8439D56-7A37-660E-BC02-96DDE11097D2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18 h 353"/>
                  <a:gd name="T4" fmla="*/ 24 w 186"/>
                  <a:gd name="T5" fmla="*/ 30 h 353"/>
                  <a:gd name="T6" fmla="*/ 18 w 186"/>
                  <a:gd name="T7" fmla="*/ 66 h 353"/>
                  <a:gd name="T8" fmla="*/ 42 w 186"/>
                  <a:gd name="T9" fmla="*/ 114 h 353"/>
                  <a:gd name="T10" fmla="*/ 48 w 186"/>
                  <a:gd name="T11" fmla="*/ 162 h 353"/>
                  <a:gd name="T12" fmla="*/ 0 w 186"/>
                  <a:gd name="T13" fmla="*/ 353 h 353"/>
                  <a:gd name="T14" fmla="*/ 54 w 186"/>
                  <a:gd name="T15" fmla="*/ 233 h 353"/>
                  <a:gd name="T16" fmla="*/ 84 w 186"/>
                  <a:gd name="T17" fmla="*/ 216 h 353"/>
                  <a:gd name="T18" fmla="*/ 126 w 186"/>
                  <a:gd name="T19" fmla="*/ 126 h 353"/>
                  <a:gd name="T20" fmla="*/ 144 w 186"/>
                  <a:gd name="T21" fmla="*/ 120 h 353"/>
                  <a:gd name="T22" fmla="*/ 144 w 186"/>
                  <a:gd name="T23" fmla="*/ 90 h 353"/>
                  <a:gd name="T24" fmla="*/ 186 w 186"/>
                  <a:gd name="T25" fmla="*/ 66 h 353"/>
                  <a:gd name="T26" fmla="*/ 162 w 186"/>
                  <a:gd name="T27" fmla="*/ 60 h 353"/>
                  <a:gd name="T28" fmla="*/ 36 w 186"/>
                  <a:gd name="T29" fmla="*/ 0 h 353"/>
                  <a:gd name="T30" fmla="*/ 36 w 186"/>
                  <a:gd name="T31" fmla="*/ 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59" name="Freeform 11">
                <a:extLst>
                  <a:ext uri="{FF2B5EF4-FFF2-40B4-BE49-F238E27FC236}">
                    <a16:creationId xmlns:a16="http://schemas.microsoft.com/office/drawing/2014/main" id="{FF5B0DD3-3629-A4AF-E938-B826723F5E52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60" name="Freeform 12">
                <a:extLst>
                  <a:ext uri="{FF2B5EF4-FFF2-40B4-BE49-F238E27FC236}">
                    <a16:creationId xmlns:a16="http://schemas.microsoft.com/office/drawing/2014/main" id="{E20569D3-0F01-CC2F-A4CD-7E0006899B1B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6 h 66"/>
                  <a:gd name="T8" fmla="*/ 6 w 155"/>
                  <a:gd name="T9" fmla="*/ 18 h 66"/>
                  <a:gd name="T10" fmla="*/ 0 w 155"/>
                  <a:gd name="T11" fmla="*/ 24 h 66"/>
                  <a:gd name="T12" fmla="*/ 78 w 155"/>
                  <a:gd name="T13" fmla="*/ 60 h 66"/>
                  <a:gd name="T14" fmla="*/ 96 w 155"/>
                  <a:gd name="T15" fmla="*/ 42 h 66"/>
                  <a:gd name="T16" fmla="*/ 155 w 155"/>
                  <a:gd name="T17" fmla="*/ 66 h 66"/>
                  <a:gd name="T18" fmla="*/ 126 w 155"/>
                  <a:gd name="T19" fmla="*/ 24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61" name="Freeform 13">
                <a:extLst>
                  <a:ext uri="{FF2B5EF4-FFF2-40B4-BE49-F238E27FC236}">
                    <a16:creationId xmlns:a16="http://schemas.microsoft.com/office/drawing/2014/main" id="{F00CCA7A-D41D-124A-1DDE-A2393B8395B2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36 h 72"/>
                  <a:gd name="T2" fmla="*/ 0 w 42"/>
                  <a:gd name="T3" fmla="*/ 18 h 72"/>
                  <a:gd name="T4" fmla="*/ 12 w 42"/>
                  <a:gd name="T5" fmla="*/ 6 h 72"/>
                  <a:gd name="T6" fmla="*/ 0 w 42"/>
                  <a:gd name="T7" fmla="*/ 6 h 72"/>
                  <a:gd name="T8" fmla="*/ 12 w 42"/>
                  <a:gd name="T9" fmla="*/ 6 h 72"/>
                  <a:gd name="T10" fmla="*/ 24 w 42"/>
                  <a:gd name="T11" fmla="*/ 6 h 72"/>
                  <a:gd name="T12" fmla="*/ 36 w 42"/>
                  <a:gd name="T13" fmla="*/ 6 h 72"/>
                  <a:gd name="T14" fmla="*/ 42 w 42"/>
                  <a:gd name="T15" fmla="*/ 0 h 72"/>
                  <a:gd name="T16" fmla="*/ 30 w 42"/>
                  <a:gd name="T17" fmla="*/ 18 h 72"/>
                  <a:gd name="T18" fmla="*/ 42 w 42"/>
                  <a:gd name="T19" fmla="*/ 48 h 72"/>
                  <a:gd name="T20" fmla="*/ 12 w 42"/>
                  <a:gd name="T21" fmla="*/ 72 h 72"/>
                  <a:gd name="T22" fmla="*/ 6 w 42"/>
                  <a:gd name="T23" fmla="*/ 36 h 72"/>
                  <a:gd name="T24" fmla="*/ 6 w 42"/>
                  <a:gd name="T25" fmla="*/ 3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5662" name="Freeform 14">
              <a:extLst>
                <a:ext uri="{FF2B5EF4-FFF2-40B4-BE49-F238E27FC236}">
                  <a16:creationId xmlns:a16="http://schemas.microsoft.com/office/drawing/2014/main" id="{DC5770EC-6430-2921-3497-9ECB3F4A3A2D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5663" name="Group 15">
            <a:extLst>
              <a:ext uri="{FF2B5EF4-FFF2-40B4-BE49-F238E27FC236}">
                <a16:creationId xmlns:a16="http://schemas.microsoft.com/office/drawing/2014/main" id="{01F801C2-2F47-607C-E7AC-F4BFCEB308A7}"/>
              </a:ext>
            </a:extLst>
          </p:cNvPr>
          <p:cNvGrpSpPr>
            <a:grpSpLocks/>
          </p:cNvGrpSpPr>
          <p:nvPr/>
        </p:nvGrpSpPr>
        <p:grpSpPr bwMode="auto">
          <a:xfrm>
            <a:off x="836084" y="6021388"/>
            <a:ext cx="7579783" cy="849312"/>
            <a:chOff x="395" y="3793"/>
            <a:chExt cx="3581" cy="535"/>
          </a:xfrm>
        </p:grpSpPr>
        <p:sp>
          <p:nvSpPr>
            <p:cNvPr id="155664" name="Freeform 16">
              <a:extLst>
                <a:ext uri="{FF2B5EF4-FFF2-40B4-BE49-F238E27FC236}">
                  <a16:creationId xmlns:a16="http://schemas.microsoft.com/office/drawing/2014/main" id="{BB197FAE-B90A-C80F-72D8-906E143ED1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0 h 287"/>
                <a:gd name="T4" fmla="*/ 66 w 365"/>
                <a:gd name="T5" fmla="*/ 108 h 287"/>
                <a:gd name="T6" fmla="*/ 143 w 365"/>
                <a:gd name="T7" fmla="*/ 180 h 287"/>
                <a:gd name="T8" fmla="*/ 191 w 365"/>
                <a:gd name="T9" fmla="*/ 168 h 287"/>
                <a:gd name="T10" fmla="*/ 341 w 365"/>
                <a:gd name="T11" fmla="*/ 287 h 287"/>
                <a:gd name="T12" fmla="*/ 305 w 365"/>
                <a:gd name="T13" fmla="*/ 174 h 287"/>
                <a:gd name="T14" fmla="*/ 365 w 365"/>
                <a:gd name="T15" fmla="*/ 132 h 287"/>
                <a:gd name="T16" fmla="*/ 359 w 365"/>
                <a:gd name="T17" fmla="*/ 126 h 287"/>
                <a:gd name="T18" fmla="*/ 335 w 365"/>
                <a:gd name="T19" fmla="*/ 114 h 287"/>
                <a:gd name="T20" fmla="*/ 299 w 365"/>
                <a:gd name="T21" fmla="*/ 90 h 287"/>
                <a:gd name="T22" fmla="*/ 257 w 365"/>
                <a:gd name="T23" fmla="*/ 72 h 287"/>
                <a:gd name="T24" fmla="*/ 215 w 365"/>
                <a:gd name="T25" fmla="*/ 54 h 287"/>
                <a:gd name="T26" fmla="*/ 173 w 365"/>
                <a:gd name="T27" fmla="*/ 36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5665" name="Freeform 17">
              <a:extLst>
                <a:ext uri="{FF2B5EF4-FFF2-40B4-BE49-F238E27FC236}">
                  <a16:creationId xmlns:a16="http://schemas.microsoft.com/office/drawing/2014/main" id="{DF4F3C00-C554-B517-B098-DA32973FD1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5666" name="Freeform 18">
              <a:extLst>
                <a:ext uri="{FF2B5EF4-FFF2-40B4-BE49-F238E27FC236}">
                  <a16:creationId xmlns:a16="http://schemas.microsoft.com/office/drawing/2014/main" id="{26D69A89-7008-3E7B-F9BA-EDE0B8265B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0 h 60"/>
                <a:gd name="T16" fmla="*/ 65 w 71"/>
                <a:gd name="T17" fmla="*/ 42 h 60"/>
                <a:gd name="T18" fmla="*/ 71 w 71"/>
                <a:gd name="T19" fmla="*/ 54 h 60"/>
                <a:gd name="T20" fmla="*/ 71 w 71"/>
                <a:gd name="T21" fmla="*/ 60 h 60"/>
                <a:gd name="T22" fmla="*/ 59 w 71"/>
                <a:gd name="T23" fmla="*/ 54 h 60"/>
                <a:gd name="T24" fmla="*/ 47 w 71"/>
                <a:gd name="T25" fmla="*/ 42 h 60"/>
                <a:gd name="T26" fmla="*/ 23 w 71"/>
                <a:gd name="T27" fmla="*/ 30 h 60"/>
                <a:gd name="T28" fmla="*/ 23 w 71"/>
                <a:gd name="T29" fmla="*/ 36 h 60"/>
                <a:gd name="T30" fmla="*/ 18 w 71"/>
                <a:gd name="T31" fmla="*/ 42 h 60"/>
                <a:gd name="T32" fmla="*/ 12 w 71"/>
                <a:gd name="T33" fmla="*/ 48 h 60"/>
                <a:gd name="T34" fmla="*/ 6 w 71"/>
                <a:gd name="T35" fmla="*/ 48 h 60"/>
                <a:gd name="T36" fmla="*/ 6 w 71"/>
                <a:gd name="T37" fmla="*/ 48 h 60"/>
                <a:gd name="T38" fmla="*/ 6 w 71"/>
                <a:gd name="T39" fmla="*/ 36 h 60"/>
                <a:gd name="T40" fmla="*/ 0 w 71"/>
                <a:gd name="T41" fmla="*/ 18 h 60"/>
                <a:gd name="T42" fmla="*/ 0 w 71"/>
                <a:gd name="T43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5667" name="Freeform 19">
              <a:extLst>
                <a:ext uri="{FF2B5EF4-FFF2-40B4-BE49-F238E27FC236}">
                  <a16:creationId xmlns:a16="http://schemas.microsoft.com/office/drawing/2014/main" id="{65BDA0B5-8F67-68DC-5F8F-3364553684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4 h 162"/>
                <a:gd name="T10" fmla="*/ 96 w 161"/>
                <a:gd name="T11" fmla="*/ 60 h 162"/>
                <a:gd name="T12" fmla="*/ 102 w 161"/>
                <a:gd name="T13" fmla="*/ 72 h 162"/>
                <a:gd name="T14" fmla="*/ 108 w 161"/>
                <a:gd name="T15" fmla="*/ 84 h 162"/>
                <a:gd name="T16" fmla="*/ 120 w 161"/>
                <a:gd name="T17" fmla="*/ 96 h 162"/>
                <a:gd name="T18" fmla="*/ 143 w 161"/>
                <a:gd name="T19" fmla="*/ 114 h 162"/>
                <a:gd name="T20" fmla="*/ 155 w 161"/>
                <a:gd name="T21" fmla="*/ 138 h 162"/>
                <a:gd name="T22" fmla="*/ 161 w 161"/>
                <a:gd name="T23" fmla="*/ 156 h 162"/>
                <a:gd name="T24" fmla="*/ 161 w 161"/>
                <a:gd name="T25" fmla="*/ 162 h 162"/>
                <a:gd name="T26" fmla="*/ 96 w 161"/>
                <a:gd name="T27" fmla="*/ 102 h 162"/>
                <a:gd name="T28" fmla="*/ 30 w 161"/>
                <a:gd name="T29" fmla="*/ 54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5668" name="Freeform 20">
              <a:extLst>
                <a:ext uri="{FF2B5EF4-FFF2-40B4-BE49-F238E27FC236}">
                  <a16:creationId xmlns:a16="http://schemas.microsoft.com/office/drawing/2014/main" id="{BF00637D-260A-2699-827C-90F485AE42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0 h 60"/>
                <a:gd name="T4" fmla="*/ 41 w 59"/>
                <a:gd name="T5" fmla="*/ 36 h 60"/>
                <a:gd name="T6" fmla="*/ 47 w 59"/>
                <a:gd name="T7" fmla="*/ 42 h 60"/>
                <a:gd name="T8" fmla="*/ 53 w 59"/>
                <a:gd name="T9" fmla="*/ 54 h 60"/>
                <a:gd name="T10" fmla="*/ 53 w 59"/>
                <a:gd name="T11" fmla="*/ 60 h 60"/>
                <a:gd name="T12" fmla="*/ 47 w 59"/>
                <a:gd name="T13" fmla="*/ 54 h 60"/>
                <a:gd name="T14" fmla="*/ 35 w 59"/>
                <a:gd name="T15" fmla="*/ 48 h 60"/>
                <a:gd name="T16" fmla="*/ 23 w 59"/>
                <a:gd name="T17" fmla="*/ 36 h 60"/>
                <a:gd name="T18" fmla="*/ 17 w 59"/>
                <a:gd name="T19" fmla="*/ 30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5669" name="Freeform 21">
              <a:extLst>
                <a:ext uri="{FF2B5EF4-FFF2-40B4-BE49-F238E27FC236}">
                  <a16:creationId xmlns:a16="http://schemas.microsoft.com/office/drawing/2014/main" id="{D48741EE-7F21-18EB-ED9E-9897B604FC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6 h 204"/>
                <a:gd name="T2" fmla="*/ 245 w 245"/>
                <a:gd name="T3" fmla="*/ 42 h 204"/>
                <a:gd name="T4" fmla="*/ 209 w 245"/>
                <a:gd name="T5" fmla="*/ 84 h 204"/>
                <a:gd name="T6" fmla="*/ 143 w 245"/>
                <a:gd name="T7" fmla="*/ 132 h 204"/>
                <a:gd name="T8" fmla="*/ 167 w 245"/>
                <a:gd name="T9" fmla="*/ 156 h 204"/>
                <a:gd name="T10" fmla="*/ 179 w 245"/>
                <a:gd name="T11" fmla="*/ 204 h 204"/>
                <a:gd name="T12" fmla="*/ 77 w 245"/>
                <a:gd name="T13" fmla="*/ 132 h 204"/>
                <a:gd name="T14" fmla="*/ 47 w 245"/>
                <a:gd name="T15" fmla="*/ 84 h 204"/>
                <a:gd name="T16" fmla="*/ 89 w 245"/>
                <a:gd name="T17" fmla="*/ 66 h 204"/>
                <a:gd name="T18" fmla="*/ 59 w 245"/>
                <a:gd name="T19" fmla="*/ 36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6 h 204"/>
                <a:gd name="T50" fmla="*/ 233 w 245"/>
                <a:gd name="T51" fmla="*/ 3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5670" name="Rectangle 22">
            <a:extLst>
              <a:ext uri="{FF2B5EF4-FFF2-40B4-BE49-F238E27FC236}">
                <a16:creationId xmlns:a16="http://schemas.microsoft.com/office/drawing/2014/main" id="{E013B4B9-EC0F-25CF-FFC3-E7B8D15E9CE9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1447800"/>
            <a:ext cx="109728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55671" name="Rectangle 23">
            <a:extLst>
              <a:ext uri="{FF2B5EF4-FFF2-40B4-BE49-F238E27FC236}">
                <a16:creationId xmlns:a16="http://schemas.microsoft.com/office/drawing/2014/main" id="{27ABADFB-5FDD-A149-AD90-3997533926CF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4290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155672" name="Rectangle 24">
            <a:extLst>
              <a:ext uri="{FF2B5EF4-FFF2-40B4-BE49-F238E27FC236}">
                <a16:creationId xmlns:a16="http://schemas.microsoft.com/office/drawing/2014/main" id="{55D63A3B-0FF3-247B-8553-331D4BD1E3C7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55673" name="Rectangle 25">
            <a:extLst>
              <a:ext uri="{FF2B5EF4-FFF2-40B4-BE49-F238E27FC236}">
                <a16:creationId xmlns:a16="http://schemas.microsoft.com/office/drawing/2014/main" id="{77259CC2-FB07-E38A-5C38-2A333CAB7A7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4152F94-C179-A54D-99F8-1AEF9D731D1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55674" name="Rectangle 26">
            <a:extLst>
              <a:ext uri="{FF2B5EF4-FFF2-40B4-BE49-F238E27FC236}">
                <a16:creationId xmlns:a16="http://schemas.microsoft.com/office/drawing/2014/main" id="{B1BD4352-3B8E-DD78-9388-1366B507118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0455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nten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A9D56B2-0234-D84D-A63E-5E79A951565D}"/>
              </a:ext>
            </a:extLst>
          </p:cNvPr>
          <p:cNvCxnSpPr>
            <a:cxnSpLocks/>
          </p:cNvCxnSpPr>
          <p:nvPr/>
        </p:nvCxnSpPr>
        <p:spPr>
          <a:xfrm>
            <a:off x="6091238" y="1325563"/>
            <a:ext cx="0" cy="5170487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9026AED-05C9-BC47-BE7D-258A1D054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6750B-18B6-3D49-9082-BEFE647409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4360" y="1325880"/>
            <a:ext cx="5349240" cy="51707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934670-5B2C-A444-A1F3-6188A60D7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5540" y="1325880"/>
            <a:ext cx="5349240" cy="51707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5329002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FEE5E-6B79-6BC4-3BE3-0656B298B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A3DFE-95CF-0D08-DC8F-D51AC00A20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6543E-6585-34FC-7264-AD9A0CB80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1EC30-7784-A6BF-BB8F-4F7985322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C4D11A-5EF7-85B1-84FB-56F325266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D6E312-7687-8C43-B72C-EDF95D6E32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06765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63A4E-CFBE-11D0-EC84-426565EBF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52908C-572A-01EF-72A1-02E9AC0A6B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A3583-1AEB-E1AD-607E-6FBF5933B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5DECF-7544-79DC-8A42-AC5CACEE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27D1D-4C6B-EDAE-5900-A85DF2747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F4A04C-2DB5-3147-A1BF-A37346DC2E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07179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4B7E0-8F66-B48E-C9D2-A38BA1D33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BDDA6-F32E-048C-C1F6-115C7FD827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852EED-5DD4-7938-CC56-A0A2A4160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84001E-2501-0C6B-ABD6-8C4505D8B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7833A-F30F-2637-5AAF-90961ECFC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F4C235-029A-C39D-A5DE-72CC86E9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F14A60-8571-424F-9600-BE408BBACF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35518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A01F8-C3F1-7B08-8D65-714D2C264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847DFC-57E3-07D2-E967-1F6364579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5E9C6F-B374-32BB-166E-0EFC760384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99D3B7-1112-6F92-126C-07F2B28DD5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DF9AC7-F9A0-2BD4-D0B6-16B5FA65B9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0EFEB2-97D5-3C73-5799-B78059056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9347C0-8782-0AC0-3C5D-4F7200A82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093C6F-D4F6-ADFF-B1EE-C32DA0D2D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F32C70-DBBC-8043-8A73-EFA6C5020E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08213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674D4-BB11-5D56-B931-40673A99E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928936-E748-EBA6-4D2B-9D9448BF8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95B0B-9F72-D872-6319-FCFD23787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648263-7C3D-C131-AFD4-BFBE3A1DA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9FC0E1-32E3-FE4D-B025-6FBF96714E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64417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E685D0-F8A7-E7FE-DEE7-7F35C04FC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236061-7948-32E8-A7A6-6A0AACA9C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3FFC4D-38A2-767A-DF92-5452184C5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68B937-DBB3-0E44-8308-26472D5550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29372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C6E16-028D-DC8F-D263-CBCA9B647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747B23-C628-191B-EF12-6D0ED0423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2C488D-2C77-2A1B-9B30-A0024326AE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B3A907-242C-AF06-F6B0-14600B53E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83CB15-4983-4425-A92F-8914B2505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8049DC-8304-C109-09F0-9FB0EFBE9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96BBB3-F84A-0047-B7CA-EB1E7F2429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5167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9741-EAF6-58EB-9218-69C4E3142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1DA64-479C-D5A8-D42F-32D9D7949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2F3C0A-20F0-3CE8-0583-0EE475CC25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A2C530-FCDF-4D62-5D32-F58734A88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41FE47-5F70-AD6C-207B-E631F3E08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3D45E-F757-DFD2-B0AB-89EBFD8A0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550D52-CC4C-FF49-9E40-A78BAB5CFE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342677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F4D48-AB2E-B5C3-7062-97C14971B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481DFE-7D4D-58AA-BD20-43A8F6363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22372D-6DB8-C2CF-AA45-3BFD11526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F193B3-3976-99C7-9C48-5882A91CC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FB07E-4F91-EA0C-2742-18EF5381A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8B5919-D509-8F44-B1E3-E367D4B20A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77673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45E728-3EB4-FE0A-DB87-4CA82629D0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D23382-FD40-7546-6339-E6EC44061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C7903B-9277-9E7D-246D-DED4724A1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4538E-2AC1-52D1-DAD3-E668A7E88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7BFFB-AE05-65B5-088B-9D4C6A998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DC12BB-E8AD-E94C-B355-A9BA63E8FE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7841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Widescr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68008-9AA9-5848-913B-DC1A32F8E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13">
            <a:extLst>
              <a:ext uri="{FF2B5EF4-FFF2-40B4-BE49-F238E27FC236}">
                <a16:creationId xmlns:a16="http://schemas.microsoft.com/office/drawing/2014/main" id="{F5CE4173-5CDA-064E-9EA4-88FDC4C4AE5C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1819656" y="1325880"/>
            <a:ext cx="8546863" cy="4807611"/>
          </a:xfrm>
        </p:spPr>
        <p:txBody>
          <a:bodyPr>
            <a:noAutofit/>
          </a:bodyPr>
          <a:lstStyle>
            <a:lvl1pPr algn="ctr">
              <a:buNone/>
              <a:defRPr sz="1600">
                <a:solidFill>
                  <a:srgbClr val="A6A6A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2760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ndard 4:3 Fram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68008-9AA9-5848-913B-DC1A32F8E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13">
            <a:extLst>
              <a:ext uri="{FF2B5EF4-FFF2-40B4-BE49-F238E27FC236}">
                <a16:creationId xmlns:a16="http://schemas.microsoft.com/office/drawing/2014/main" id="{09996F21-F040-8A4A-9C1E-C781DC2035F9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2818878" y="1325880"/>
            <a:ext cx="6554244" cy="4915684"/>
          </a:xfrm>
        </p:spPr>
        <p:txBody>
          <a:bodyPr>
            <a:noAutofit/>
          </a:bodyPr>
          <a:lstStyle>
            <a:lvl1pPr algn="ctr">
              <a:buNone/>
              <a:defRPr sz="1600" baseline="0">
                <a:solidFill>
                  <a:schemeClr val="accent5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2943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>
            <a:extLst>
              <a:ext uri="{FF2B5EF4-FFF2-40B4-BE49-F238E27FC236}">
                <a16:creationId xmlns:a16="http://schemas.microsoft.com/office/drawing/2014/main" id="{1CCB0378-AE39-344F-8B5E-E0DDF9FE1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9ED813E2-B621-384F-9239-3F6D54670B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93725" y="274638"/>
            <a:ext cx="8661400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A7687E92-9C57-6B4D-9735-ADF9F5850F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93725" y="1330325"/>
            <a:ext cx="10972800" cy="51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</p:txBody>
      </p:sp>
      <p:pic>
        <p:nvPicPr>
          <p:cNvPr id="1029" name="Picture 8">
            <a:extLst>
              <a:ext uri="{FF2B5EF4-FFF2-40B4-BE49-F238E27FC236}">
                <a16:creationId xmlns:a16="http://schemas.microsoft.com/office/drawing/2014/main" id="{4688B5E1-CB81-0648-9E8F-AB1BFB175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15450" y="211138"/>
            <a:ext cx="20955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  <p:sldLayoutId id="2147483891" r:id="rId13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chemeClr val="accent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Calibri" panose="020F05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Calibri" panose="020F05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Calibri" panose="020F05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Calibri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Calibri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Calibri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Calibri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Calibri" panose="020F0502020204030204" pitchFamily="34" charset="0"/>
        </a:defRPr>
      </a:lvl9pPr>
    </p:titleStyle>
    <p:bodyStyle>
      <a:lvl1pPr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Text">
            <a:extLst>
              <a:ext uri="{FF2B5EF4-FFF2-40B4-BE49-F238E27FC236}">
                <a16:creationId xmlns:a16="http://schemas.microsoft.com/office/drawing/2014/main" id="{DB04AFA8-3A94-214D-84F3-F21BDB6A518A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609600" y="92075"/>
            <a:ext cx="109728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45719" tIns="45720" rIns="45719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Calibri" panose="020F0502020204030204" pitchFamily="34" charset="0"/>
              </a:rPr>
              <a:t>Title Text</a:t>
            </a:r>
          </a:p>
        </p:txBody>
      </p:sp>
      <p:sp>
        <p:nvSpPr>
          <p:cNvPr id="4099" name="Body Level One…">
            <a:extLst>
              <a:ext uri="{FF2B5EF4-FFF2-40B4-BE49-F238E27FC236}">
                <a16:creationId xmlns:a16="http://schemas.microsoft.com/office/drawing/2014/main" id="{38642F72-D638-5643-B002-D1014E75992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45719" tIns="45720" rIns="45719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Calibri" panose="020F0502020204030204" pitchFamily="34" charset="0"/>
              </a:rPr>
              <a:t>Body Level One</a:t>
            </a:r>
          </a:p>
          <a:p>
            <a:pPr lvl="1"/>
            <a:r>
              <a:rPr lang="en-US" altLang="en-US">
                <a:sym typeface="Calibri" panose="020F0502020204030204" pitchFamily="34" charset="0"/>
              </a:rPr>
              <a:t>Body Level Two</a:t>
            </a:r>
          </a:p>
          <a:p>
            <a:pPr lvl="2"/>
            <a:r>
              <a:rPr lang="en-US" altLang="en-US">
                <a:sym typeface="Calibri" panose="020F0502020204030204" pitchFamily="34" charset="0"/>
              </a:rPr>
              <a:t>Body Level Three</a:t>
            </a:r>
          </a:p>
          <a:p>
            <a:pPr lvl="3"/>
            <a:r>
              <a:rPr lang="en-US" altLang="en-US">
                <a:sym typeface="Calibri" panose="020F0502020204030204" pitchFamily="34" charset="0"/>
              </a:rPr>
              <a:t>Body Level Four</a:t>
            </a:r>
          </a:p>
          <a:p>
            <a:pPr lvl="4"/>
            <a:r>
              <a:rPr lang="en-US" altLang="en-US">
                <a:sym typeface="Calibri" panose="020F0502020204030204" pitchFamily="34" charset="0"/>
              </a:rPr>
              <a:t>Body Level Five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1B3BE8A8-7611-044E-A47B-2537530909BE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8E18B2E-E6A8-4E45-BE91-BA39B19BB10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853" r:id="rId2"/>
    <p:sldLayoutId id="2147483851" r:id="rId3"/>
    <p:sldLayoutId id="2147483850" r:id="rId4"/>
    <p:sldLayoutId id="2147483913" r:id="rId5"/>
    <p:sldLayoutId id="2147483849" r:id="rId6"/>
    <p:sldLayoutId id="2147483848" r:id="rId7"/>
    <p:sldLayoutId id="2147483846" r:id="rId8"/>
    <p:sldLayoutId id="2147483914" r:id="rId9"/>
    <p:sldLayoutId id="2147483915" r:id="rId10"/>
    <p:sldLayoutId id="2147483916" r:id="rId11"/>
    <p:sldLayoutId id="2147483918" r:id="rId12"/>
    <p:sldLayoutId id="2147483920" r:id="rId13"/>
    <p:sldLayoutId id="2147483921" r:id="rId14"/>
    <p:sldLayoutId id="2147483922" r:id="rId15"/>
    <p:sldLayoutId id="2147483923" r:id="rId16"/>
    <p:sldLayoutId id="2147483924" r:id="rId17"/>
    <p:sldLayoutId id="2147483925" r:id="rId18"/>
    <p:sldLayoutId id="2147483926" r:id="rId19"/>
    <p:sldLayoutId id="2147483927" r:id="rId20"/>
    <p:sldLayoutId id="2147483928" r:id="rId21"/>
    <p:sldLayoutId id="2147483929" r:id="rId22"/>
    <p:sldLayoutId id="2147483930" r:id="rId23"/>
  </p:sldLayoutIdLst>
  <p:transition spd="med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+mj-lt"/>
          <a:ea typeface="+mj-ea"/>
          <a:cs typeface="+mj-cs"/>
          <a:sym typeface="Calibri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+mj-lt"/>
          <a:ea typeface="+mj-ea"/>
          <a:cs typeface="+mj-cs"/>
          <a:sym typeface="Calibri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+mj-lt"/>
          <a:ea typeface="+mj-ea"/>
          <a:cs typeface="+mj-cs"/>
          <a:sym typeface="Calibri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+mj-lt"/>
          <a:ea typeface="+mj-ea"/>
          <a:cs typeface="+mj-cs"/>
          <a:sym typeface="Calibri" panose="020F0502020204030204" pitchFamily="34" charset="0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defRPr sz="3600">
          <a:solidFill>
            <a:srgbClr val="000000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714375" indent="-257175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buChar char="•"/>
        <a:defRPr sz="3600">
          <a:solidFill>
            <a:srgbClr val="000000"/>
          </a:solidFill>
          <a:latin typeface="+mj-lt"/>
          <a:ea typeface="+mj-ea"/>
          <a:cs typeface="+mj-cs"/>
          <a:sym typeface="Calibri" panose="020F0502020204030204" pitchFamily="34" charset="0"/>
        </a:defRPr>
      </a:lvl2pPr>
      <a:lvl3pPr marL="1208088" indent="-293688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buChar char="•"/>
        <a:defRPr sz="3600">
          <a:solidFill>
            <a:srgbClr val="000000"/>
          </a:solidFill>
          <a:latin typeface="+mj-lt"/>
          <a:ea typeface="+mj-ea"/>
          <a:cs typeface="+mj-cs"/>
          <a:sym typeface="Calibri" panose="020F0502020204030204" pitchFamily="34" charset="0"/>
        </a:defRPr>
      </a:lvl3pPr>
      <a:lvl4pPr marL="1714500" indent="-3429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buChar char="•"/>
        <a:defRPr sz="3600">
          <a:solidFill>
            <a:srgbClr val="000000"/>
          </a:solidFill>
          <a:latin typeface="+mj-lt"/>
          <a:ea typeface="+mj-ea"/>
          <a:cs typeface="+mj-cs"/>
          <a:sym typeface="Calibri" panose="020F0502020204030204" pitchFamily="34" charset="0"/>
        </a:defRPr>
      </a:lvl4pPr>
      <a:lvl5pPr marL="2286000" indent="-4572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buChar char="•"/>
        <a:defRPr sz="3600">
          <a:solidFill>
            <a:srgbClr val="000000"/>
          </a:solidFill>
          <a:latin typeface="+mj-lt"/>
          <a:ea typeface="+mj-ea"/>
          <a:cs typeface="+mj-cs"/>
          <a:sym typeface="Calibri" panose="020F0502020204030204" pitchFamily="34" charset="0"/>
        </a:defRPr>
      </a:lvl5pPr>
      <a:lvl6pPr marL="2743200" marR="0" indent="-4572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200400" marR="0" indent="-4572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657600" marR="0" indent="-4572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114800" marR="0" indent="-4572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93F178-52C6-1545-B7E3-576B1C2ED76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FF96E-1ED1-BD43-9FA5-F000BD24B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274902"/>
            <a:ext cx="8660584" cy="604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35BF4C-EE59-124B-B906-571DB8BB3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" y="1330260"/>
            <a:ext cx="10972800" cy="5166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E4252E-A3D9-1542-92A7-A99D460EF0A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6238" y="211814"/>
            <a:ext cx="2093925" cy="73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041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  <p:sldLayoutId id="2147484005" r:id="rId12"/>
    <p:sldLayoutId id="2147484006" r:id="rId13"/>
    <p:sldLayoutId id="2147484007" r:id="rId14"/>
    <p:sldLayoutId id="2147484009" r:id="rId15"/>
    <p:sldLayoutId id="214748401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accent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93F178-52C6-1545-B7E3-576B1C2ED76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FF96E-1ED1-BD43-9FA5-F000BD24B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274902"/>
            <a:ext cx="8660584" cy="604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35BF4C-EE59-124B-B906-571DB8BB3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" y="1330260"/>
            <a:ext cx="10972800" cy="5166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E4252E-A3D9-1542-92A7-A99D460EF0A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6238" y="211814"/>
            <a:ext cx="2093925" cy="73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908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4" r:id="rId1"/>
    <p:sldLayoutId id="2147484255" r:id="rId2"/>
    <p:sldLayoutId id="2147484256" r:id="rId3"/>
    <p:sldLayoutId id="2147484257" r:id="rId4"/>
    <p:sldLayoutId id="2147484258" r:id="rId5"/>
    <p:sldLayoutId id="2147484259" r:id="rId6"/>
    <p:sldLayoutId id="2147484260" r:id="rId7"/>
    <p:sldLayoutId id="2147484261" r:id="rId8"/>
    <p:sldLayoutId id="2147484262" r:id="rId9"/>
    <p:sldLayoutId id="2147484263" r:id="rId10"/>
    <p:sldLayoutId id="2147484264" r:id="rId11"/>
    <p:sldLayoutId id="2147484265" r:id="rId12"/>
    <p:sldLayoutId id="2147484267" r:id="rId13"/>
    <p:sldLayoutId id="2147484268" r:id="rId14"/>
    <p:sldLayoutId id="2147484269" r:id="rId15"/>
    <p:sldLayoutId id="214748427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accent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626" name="Group 2">
            <a:extLst>
              <a:ext uri="{FF2B5EF4-FFF2-40B4-BE49-F238E27FC236}">
                <a16:creationId xmlns:a16="http://schemas.microsoft.com/office/drawing/2014/main" id="{B3146853-458C-7906-984E-39FA0FFC3D3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154627" name="Freeform 3">
              <a:extLst>
                <a:ext uri="{FF2B5EF4-FFF2-40B4-BE49-F238E27FC236}">
                  <a16:creationId xmlns:a16="http://schemas.microsoft.com/office/drawing/2014/main" id="{DF782F18-23DE-2B1E-E70D-CA38BE8180C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28" name="Freeform 4">
              <a:extLst>
                <a:ext uri="{FF2B5EF4-FFF2-40B4-BE49-F238E27FC236}">
                  <a16:creationId xmlns:a16="http://schemas.microsoft.com/office/drawing/2014/main" id="{481ED326-C015-02A1-0FA1-41C0B66926F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4629" name="Freeform 5">
            <a:extLst>
              <a:ext uri="{FF2B5EF4-FFF2-40B4-BE49-F238E27FC236}">
                <a16:creationId xmlns:a16="http://schemas.microsoft.com/office/drawing/2014/main" id="{B2465AA8-460B-75C3-C779-2452E45C4A04}"/>
              </a:ext>
            </a:extLst>
          </p:cNvPr>
          <p:cNvSpPr>
            <a:spLocks/>
          </p:cNvSpPr>
          <p:nvPr/>
        </p:nvSpPr>
        <p:spPr bwMode="hidden">
          <a:xfrm>
            <a:off x="8331200" y="6262688"/>
            <a:ext cx="3860800" cy="609600"/>
          </a:xfrm>
          <a:custGeom>
            <a:avLst/>
            <a:gdLst>
              <a:gd name="T0" fmla="*/ 5748 w 5748"/>
              <a:gd name="T1" fmla="*/ 246 h 246"/>
              <a:gd name="T2" fmla="*/ 0 w 5748"/>
              <a:gd name="T3" fmla="*/ 246 h 246"/>
              <a:gd name="T4" fmla="*/ 0 w 5748"/>
              <a:gd name="T5" fmla="*/ 0 h 246"/>
              <a:gd name="T6" fmla="*/ 5748 w 5748"/>
              <a:gd name="T7" fmla="*/ 0 h 246"/>
              <a:gd name="T8" fmla="*/ 5748 w 5748"/>
              <a:gd name="T9" fmla="*/ 246 h 246"/>
              <a:gd name="T10" fmla="*/ 5748 w 5748"/>
              <a:gd name="T11" fmla="*/ 246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54630" name="Group 6">
            <a:extLst>
              <a:ext uri="{FF2B5EF4-FFF2-40B4-BE49-F238E27FC236}">
                <a16:creationId xmlns:a16="http://schemas.microsoft.com/office/drawing/2014/main" id="{E3F3C8A2-6DBB-8B2B-BD12-F8D38874B23E}"/>
              </a:ext>
            </a:extLst>
          </p:cNvPr>
          <p:cNvGrpSpPr>
            <a:grpSpLocks/>
          </p:cNvGrpSpPr>
          <p:nvPr/>
        </p:nvGrpSpPr>
        <p:grpSpPr bwMode="auto">
          <a:xfrm>
            <a:off x="0" y="6019800"/>
            <a:ext cx="10464800" cy="857250"/>
            <a:chOff x="0" y="3792"/>
            <a:chExt cx="4944" cy="540"/>
          </a:xfrm>
        </p:grpSpPr>
        <p:sp>
          <p:nvSpPr>
            <p:cNvPr id="154631" name="Freeform 7">
              <a:extLst>
                <a:ext uri="{FF2B5EF4-FFF2-40B4-BE49-F238E27FC236}">
                  <a16:creationId xmlns:a16="http://schemas.microsoft.com/office/drawing/2014/main" id="{7B784CAE-B52E-A90B-7DFD-3ABB1A54AEE1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4632" name="Group 8">
              <a:extLst>
                <a:ext uri="{FF2B5EF4-FFF2-40B4-BE49-F238E27FC236}">
                  <a16:creationId xmlns:a16="http://schemas.microsoft.com/office/drawing/2014/main" id="{BA28E3F1-BE91-A3D8-A087-2160F081837F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154633" name="Freeform 9">
                <a:extLst>
                  <a:ext uri="{FF2B5EF4-FFF2-40B4-BE49-F238E27FC236}">
                    <a16:creationId xmlns:a16="http://schemas.microsoft.com/office/drawing/2014/main" id="{C23F4936-80D0-7C31-EA51-32C8D618AB6A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34" name="Freeform 10">
                <a:extLst>
                  <a:ext uri="{FF2B5EF4-FFF2-40B4-BE49-F238E27FC236}">
                    <a16:creationId xmlns:a16="http://schemas.microsoft.com/office/drawing/2014/main" id="{E1C912B8-FD3E-B18D-74B8-45667EFB3EBF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18 h 353"/>
                  <a:gd name="T4" fmla="*/ 24 w 186"/>
                  <a:gd name="T5" fmla="*/ 30 h 353"/>
                  <a:gd name="T6" fmla="*/ 18 w 186"/>
                  <a:gd name="T7" fmla="*/ 66 h 353"/>
                  <a:gd name="T8" fmla="*/ 42 w 186"/>
                  <a:gd name="T9" fmla="*/ 114 h 353"/>
                  <a:gd name="T10" fmla="*/ 48 w 186"/>
                  <a:gd name="T11" fmla="*/ 162 h 353"/>
                  <a:gd name="T12" fmla="*/ 0 w 186"/>
                  <a:gd name="T13" fmla="*/ 353 h 353"/>
                  <a:gd name="T14" fmla="*/ 54 w 186"/>
                  <a:gd name="T15" fmla="*/ 233 h 353"/>
                  <a:gd name="T16" fmla="*/ 84 w 186"/>
                  <a:gd name="T17" fmla="*/ 216 h 353"/>
                  <a:gd name="T18" fmla="*/ 126 w 186"/>
                  <a:gd name="T19" fmla="*/ 126 h 353"/>
                  <a:gd name="T20" fmla="*/ 144 w 186"/>
                  <a:gd name="T21" fmla="*/ 120 h 353"/>
                  <a:gd name="T22" fmla="*/ 144 w 186"/>
                  <a:gd name="T23" fmla="*/ 90 h 353"/>
                  <a:gd name="T24" fmla="*/ 186 w 186"/>
                  <a:gd name="T25" fmla="*/ 66 h 353"/>
                  <a:gd name="T26" fmla="*/ 162 w 186"/>
                  <a:gd name="T27" fmla="*/ 60 h 353"/>
                  <a:gd name="T28" fmla="*/ 36 w 186"/>
                  <a:gd name="T29" fmla="*/ 0 h 353"/>
                  <a:gd name="T30" fmla="*/ 36 w 186"/>
                  <a:gd name="T31" fmla="*/ 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35" name="Freeform 11">
                <a:extLst>
                  <a:ext uri="{FF2B5EF4-FFF2-40B4-BE49-F238E27FC236}">
                    <a16:creationId xmlns:a16="http://schemas.microsoft.com/office/drawing/2014/main" id="{10828B30-12BB-8187-1E27-C91C54BAF8DC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36" name="Freeform 12">
                <a:extLst>
                  <a:ext uri="{FF2B5EF4-FFF2-40B4-BE49-F238E27FC236}">
                    <a16:creationId xmlns:a16="http://schemas.microsoft.com/office/drawing/2014/main" id="{2E6EE430-60DE-DA67-110D-F05F0CF113C3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6 h 66"/>
                  <a:gd name="T8" fmla="*/ 6 w 155"/>
                  <a:gd name="T9" fmla="*/ 18 h 66"/>
                  <a:gd name="T10" fmla="*/ 0 w 155"/>
                  <a:gd name="T11" fmla="*/ 24 h 66"/>
                  <a:gd name="T12" fmla="*/ 78 w 155"/>
                  <a:gd name="T13" fmla="*/ 60 h 66"/>
                  <a:gd name="T14" fmla="*/ 96 w 155"/>
                  <a:gd name="T15" fmla="*/ 42 h 66"/>
                  <a:gd name="T16" fmla="*/ 155 w 155"/>
                  <a:gd name="T17" fmla="*/ 66 h 66"/>
                  <a:gd name="T18" fmla="*/ 126 w 155"/>
                  <a:gd name="T19" fmla="*/ 24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37" name="Freeform 13">
                <a:extLst>
                  <a:ext uri="{FF2B5EF4-FFF2-40B4-BE49-F238E27FC236}">
                    <a16:creationId xmlns:a16="http://schemas.microsoft.com/office/drawing/2014/main" id="{2CEAF760-5FC4-2A30-6196-734713397F11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36 h 72"/>
                  <a:gd name="T2" fmla="*/ 0 w 42"/>
                  <a:gd name="T3" fmla="*/ 18 h 72"/>
                  <a:gd name="T4" fmla="*/ 12 w 42"/>
                  <a:gd name="T5" fmla="*/ 6 h 72"/>
                  <a:gd name="T6" fmla="*/ 0 w 42"/>
                  <a:gd name="T7" fmla="*/ 6 h 72"/>
                  <a:gd name="T8" fmla="*/ 12 w 42"/>
                  <a:gd name="T9" fmla="*/ 6 h 72"/>
                  <a:gd name="T10" fmla="*/ 24 w 42"/>
                  <a:gd name="T11" fmla="*/ 6 h 72"/>
                  <a:gd name="T12" fmla="*/ 36 w 42"/>
                  <a:gd name="T13" fmla="*/ 6 h 72"/>
                  <a:gd name="T14" fmla="*/ 42 w 42"/>
                  <a:gd name="T15" fmla="*/ 0 h 72"/>
                  <a:gd name="T16" fmla="*/ 30 w 42"/>
                  <a:gd name="T17" fmla="*/ 18 h 72"/>
                  <a:gd name="T18" fmla="*/ 42 w 42"/>
                  <a:gd name="T19" fmla="*/ 48 h 72"/>
                  <a:gd name="T20" fmla="*/ 12 w 42"/>
                  <a:gd name="T21" fmla="*/ 72 h 72"/>
                  <a:gd name="T22" fmla="*/ 6 w 42"/>
                  <a:gd name="T23" fmla="*/ 36 h 72"/>
                  <a:gd name="T24" fmla="*/ 6 w 42"/>
                  <a:gd name="T25" fmla="*/ 3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4638" name="Freeform 14">
              <a:extLst>
                <a:ext uri="{FF2B5EF4-FFF2-40B4-BE49-F238E27FC236}">
                  <a16:creationId xmlns:a16="http://schemas.microsoft.com/office/drawing/2014/main" id="{67690073-0925-1310-DED8-0AFCD4F0468F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4639" name="Group 15">
            <a:extLst>
              <a:ext uri="{FF2B5EF4-FFF2-40B4-BE49-F238E27FC236}">
                <a16:creationId xmlns:a16="http://schemas.microsoft.com/office/drawing/2014/main" id="{28A8A77C-D094-6C4E-1BC6-D8EBC1C5B219}"/>
              </a:ext>
            </a:extLst>
          </p:cNvPr>
          <p:cNvGrpSpPr>
            <a:grpSpLocks/>
          </p:cNvGrpSpPr>
          <p:nvPr/>
        </p:nvGrpSpPr>
        <p:grpSpPr bwMode="auto">
          <a:xfrm>
            <a:off x="836084" y="6021388"/>
            <a:ext cx="7579783" cy="849312"/>
            <a:chOff x="395" y="3793"/>
            <a:chExt cx="3581" cy="535"/>
          </a:xfrm>
        </p:grpSpPr>
        <p:sp>
          <p:nvSpPr>
            <p:cNvPr id="154640" name="Freeform 16">
              <a:extLst>
                <a:ext uri="{FF2B5EF4-FFF2-40B4-BE49-F238E27FC236}">
                  <a16:creationId xmlns:a16="http://schemas.microsoft.com/office/drawing/2014/main" id="{78EB91B7-C39A-61ED-7F38-12C5FFA27F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0 h 287"/>
                <a:gd name="T4" fmla="*/ 66 w 365"/>
                <a:gd name="T5" fmla="*/ 108 h 287"/>
                <a:gd name="T6" fmla="*/ 143 w 365"/>
                <a:gd name="T7" fmla="*/ 180 h 287"/>
                <a:gd name="T8" fmla="*/ 191 w 365"/>
                <a:gd name="T9" fmla="*/ 168 h 287"/>
                <a:gd name="T10" fmla="*/ 341 w 365"/>
                <a:gd name="T11" fmla="*/ 287 h 287"/>
                <a:gd name="T12" fmla="*/ 305 w 365"/>
                <a:gd name="T13" fmla="*/ 174 h 287"/>
                <a:gd name="T14" fmla="*/ 365 w 365"/>
                <a:gd name="T15" fmla="*/ 132 h 287"/>
                <a:gd name="T16" fmla="*/ 359 w 365"/>
                <a:gd name="T17" fmla="*/ 126 h 287"/>
                <a:gd name="T18" fmla="*/ 335 w 365"/>
                <a:gd name="T19" fmla="*/ 114 h 287"/>
                <a:gd name="T20" fmla="*/ 299 w 365"/>
                <a:gd name="T21" fmla="*/ 90 h 287"/>
                <a:gd name="T22" fmla="*/ 257 w 365"/>
                <a:gd name="T23" fmla="*/ 72 h 287"/>
                <a:gd name="T24" fmla="*/ 215 w 365"/>
                <a:gd name="T25" fmla="*/ 54 h 287"/>
                <a:gd name="T26" fmla="*/ 173 w 365"/>
                <a:gd name="T27" fmla="*/ 36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41" name="Freeform 17">
              <a:extLst>
                <a:ext uri="{FF2B5EF4-FFF2-40B4-BE49-F238E27FC236}">
                  <a16:creationId xmlns:a16="http://schemas.microsoft.com/office/drawing/2014/main" id="{2B5F9FA6-01F9-51AE-5E43-7FF9484B1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42" name="Freeform 18">
              <a:extLst>
                <a:ext uri="{FF2B5EF4-FFF2-40B4-BE49-F238E27FC236}">
                  <a16:creationId xmlns:a16="http://schemas.microsoft.com/office/drawing/2014/main" id="{824B980A-16F8-D535-0855-6197CE42EF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0 h 60"/>
                <a:gd name="T16" fmla="*/ 65 w 71"/>
                <a:gd name="T17" fmla="*/ 42 h 60"/>
                <a:gd name="T18" fmla="*/ 71 w 71"/>
                <a:gd name="T19" fmla="*/ 54 h 60"/>
                <a:gd name="T20" fmla="*/ 71 w 71"/>
                <a:gd name="T21" fmla="*/ 60 h 60"/>
                <a:gd name="T22" fmla="*/ 59 w 71"/>
                <a:gd name="T23" fmla="*/ 54 h 60"/>
                <a:gd name="T24" fmla="*/ 47 w 71"/>
                <a:gd name="T25" fmla="*/ 42 h 60"/>
                <a:gd name="T26" fmla="*/ 23 w 71"/>
                <a:gd name="T27" fmla="*/ 30 h 60"/>
                <a:gd name="T28" fmla="*/ 23 w 71"/>
                <a:gd name="T29" fmla="*/ 36 h 60"/>
                <a:gd name="T30" fmla="*/ 18 w 71"/>
                <a:gd name="T31" fmla="*/ 42 h 60"/>
                <a:gd name="T32" fmla="*/ 12 w 71"/>
                <a:gd name="T33" fmla="*/ 48 h 60"/>
                <a:gd name="T34" fmla="*/ 6 w 71"/>
                <a:gd name="T35" fmla="*/ 48 h 60"/>
                <a:gd name="T36" fmla="*/ 6 w 71"/>
                <a:gd name="T37" fmla="*/ 48 h 60"/>
                <a:gd name="T38" fmla="*/ 6 w 71"/>
                <a:gd name="T39" fmla="*/ 36 h 60"/>
                <a:gd name="T40" fmla="*/ 0 w 71"/>
                <a:gd name="T41" fmla="*/ 18 h 60"/>
                <a:gd name="T42" fmla="*/ 0 w 71"/>
                <a:gd name="T43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43" name="Freeform 19">
              <a:extLst>
                <a:ext uri="{FF2B5EF4-FFF2-40B4-BE49-F238E27FC236}">
                  <a16:creationId xmlns:a16="http://schemas.microsoft.com/office/drawing/2014/main" id="{7501D4CD-1AD1-B456-6D53-1AA4AFC3E82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4 h 162"/>
                <a:gd name="T10" fmla="*/ 96 w 161"/>
                <a:gd name="T11" fmla="*/ 60 h 162"/>
                <a:gd name="T12" fmla="*/ 102 w 161"/>
                <a:gd name="T13" fmla="*/ 72 h 162"/>
                <a:gd name="T14" fmla="*/ 108 w 161"/>
                <a:gd name="T15" fmla="*/ 84 h 162"/>
                <a:gd name="T16" fmla="*/ 120 w 161"/>
                <a:gd name="T17" fmla="*/ 96 h 162"/>
                <a:gd name="T18" fmla="*/ 143 w 161"/>
                <a:gd name="T19" fmla="*/ 114 h 162"/>
                <a:gd name="T20" fmla="*/ 155 w 161"/>
                <a:gd name="T21" fmla="*/ 138 h 162"/>
                <a:gd name="T22" fmla="*/ 161 w 161"/>
                <a:gd name="T23" fmla="*/ 156 h 162"/>
                <a:gd name="T24" fmla="*/ 161 w 161"/>
                <a:gd name="T25" fmla="*/ 162 h 162"/>
                <a:gd name="T26" fmla="*/ 96 w 161"/>
                <a:gd name="T27" fmla="*/ 102 h 162"/>
                <a:gd name="T28" fmla="*/ 30 w 161"/>
                <a:gd name="T29" fmla="*/ 54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44" name="Freeform 20">
              <a:extLst>
                <a:ext uri="{FF2B5EF4-FFF2-40B4-BE49-F238E27FC236}">
                  <a16:creationId xmlns:a16="http://schemas.microsoft.com/office/drawing/2014/main" id="{35E957D5-CBB8-55C4-C7DE-4CB9727E3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0 h 60"/>
                <a:gd name="T4" fmla="*/ 41 w 59"/>
                <a:gd name="T5" fmla="*/ 36 h 60"/>
                <a:gd name="T6" fmla="*/ 47 w 59"/>
                <a:gd name="T7" fmla="*/ 42 h 60"/>
                <a:gd name="T8" fmla="*/ 53 w 59"/>
                <a:gd name="T9" fmla="*/ 54 h 60"/>
                <a:gd name="T10" fmla="*/ 53 w 59"/>
                <a:gd name="T11" fmla="*/ 60 h 60"/>
                <a:gd name="T12" fmla="*/ 47 w 59"/>
                <a:gd name="T13" fmla="*/ 54 h 60"/>
                <a:gd name="T14" fmla="*/ 35 w 59"/>
                <a:gd name="T15" fmla="*/ 48 h 60"/>
                <a:gd name="T16" fmla="*/ 23 w 59"/>
                <a:gd name="T17" fmla="*/ 36 h 60"/>
                <a:gd name="T18" fmla="*/ 17 w 59"/>
                <a:gd name="T19" fmla="*/ 30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45" name="Freeform 21">
              <a:extLst>
                <a:ext uri="{FF2B5EF4-FFF2-40B4-BE49-F238E27FC236}">
                  <a16:creationId xmlns:a16="http://schemas.microsoft.com/office/drawing/2014/main" id="{9BFEC953-DFE7-BFC0-A524-E0250D5DD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6 h 204"/>
                <a:gd name="T2" fmla="*/ 245 w 245"/>
                <a:gd name="T3" fmla="*/ 42 h 204"/>
                <a:gd name="T4" fmla="*/ 209 w 245"/>
                <a:gd name="T5" fmla="*/ 84 h 204"/>
                <a:gd name="T6" fmla="*/ 143 w 245"/>
                <a:gd name="T7" fmla="*/ 132 h 204"/>
                <a:gd name="T8" fmla="*/ 167 w 245"/>
                <a:gd name="T9" fmla="*/ 156 h 204"/>
                <a:gd name="T10" fmla="*/ 179 w 245"/>
                <a:gd name="T11" fmla="*/ 204 h 204"/>
                <a:gd name="T12" fmla="*/ 77 w 245"/>
                <a:gd name="T13" fmla="*/ 132 h 204"/>
                <a:gd name="T14" fmla="*/ 47 w 245"/>
                <a:gd name="T15" fmla="*/ 84 h 204"/>
                <a:gd name="T16" fmla="*/ 89 w 245"/>
                <a:gd name="T17" fmla="*/ 66 h 204"/>
                <a:gd name="T18" fmla="*/ 59 w 245"/>
                <a:gd name="T19" fmla="*/ 36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6 h 204"/>
                <a:gd name="T50" fmla="*/ 233 w 245"/>
                <a:gd name="T51" fmla="*/ 3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4646" name="Rectangle 22">
            <a:extLst>
              <a:ext uri="{FF2B5EF4-FFF2-40B4-BE49-F238E27FC236}">
                <a16:creationId xmlns:a16="http://schemas.microsoft.com/office/drawing/2014/main" id="{8AE37B98-8CF2-09D3-7FA1-18B849DCA2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8600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54647" name="Rectangle 23">
            <a:extLst>
              <a:ext uri="{FF2B5EF4-FFF2-40B4-BE49-F238E27FC236}">
                <a16:creationId xmlns:a16="http://schemas.microsoft.com/office/drawing/2014/main" id="{278B3333-8CC5-E604-A408-2DCE72781A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54648" name="Rectangle 24">
            <a:extLst>
              <a:ext uri="{FF2B5EF4-FFF2-40B4-BE49-F238E27FC236}">
                <a16:creationId xmlns:a16="http://schemas.microsoft.com/office/drawing/2014/main" id="{9B1FC38B-2D53-1B0B-6A54-3F8C2986016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154649" name="Rectangle 25">
            <a:extLst>
              <a:ext uri="{FF2B5EF4-FFF2-40B4-BE49-F238E27FC236}">
                <a16:creationId xmlns:a16="http://schemas.microsoft.com/office/drawing/2014/main" id="{34D06F2F-BD99-C5B9-E8B7-C8719EE5828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154650" name="Rectangle 26">
            <a:extLst>
              <a:ext uri="{FF2B5EF4-FFF2-40B4-BE49-F238E27FC236}">
                <a16:creationId xmlns:a16="http://schemas.microsoft.com/office/drawing/2014/main" id="{12E88F37-B610-C828-FD4C-A9D3A9D657E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17B73384-84AB-6D4D-818D-DB06F6B030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37506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44" r:id="rId1"/>
    <p:sldLayoutId id="2147484645" r:id="rId2"/>
    <p:sldLayoutId id="2147484646" r:id="rId3"/>
    <p:sldLayoutId id="2147484647" r:id="rId4"/>
    <p:sldLayoutId id="2147484648" r:id="rId5"/>
    <p:sldLayoutId id="2147484649" r:id="rId6"/>
    <p:sldLayoutId id="2147484650" r:id="rId7"/>
    <p:sldLayoutId id="2147484651" r:id="rId8"/>
    <p:sldLayoutId id="2147484652" r:id="rId9"/>
    <p:sldLayoutId id="2147484653" r:id="rId10"/>
    <p:sldLayoutId id="214748465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26.png"/><Relationship Id="rId4" Type="http://schemas.openxmlformats.org/officeDocument/2006/relationships/customXml" Target="../ink/ink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32.png"/><Relationship Id="rId4" Type="http://schemas.openxmlformats.org/officeDocument/2006/relationships/image" Target="../media/image31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6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no.wikipedia.org/wiki/Cessna_172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 descr="Picture 2">
            <a:extLst>
              <a:ext uri="{FF2B5EF4-FFF2-40B4-BE49-F238E27FC236}">
                <a16:creationId xmlns:a16="http://schemas.microsoft.com/office/drawing/2014/main" id="{7F54AC5E-980F-5645-9CCC-E49B490CF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0675" y="-169446"/>
            <a:ext cx="12512675" cy="938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" name="WordArt 3">
            <a:extLst>
              <a:ext uri="{FF2B5EF4-FFF2-40B4-BE49-F238E27FC236}">
                <a16:creationId xmlns:a16="http://schemas.microsoft.com/office/drawing/2014/main" id="{76E57CAF-0B49-D0B5-B5CB-C5C0D76985D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24486" y="1268075"/>
            <a:ext cx="8001000" cy="6477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0" cap="none" spc="0" normalizeH="0" baseline="0" noProof="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noFill/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  <a:uLnTx/>
                <a:uFillTx/>
                <a:latin typeface="Arial Black" charset="0"/>
                <a:ea typeface="Arial Black" charset="0"/>
                <a:cs typeface="Arial Black" charset="0"/>
              </a:rPr>
              <a:t>Flying The Idaho Back Country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77C1C1-DFE7-4D30-69E8-C81970306959}"/>
              </a:ext>
            </a:extLst>
          </p:cNvPr>
          <p:cNvSpPr txBox="1"/>
          <p:nvPr/>
        </p:nvSpPr>
        <p:spPr>
          <a:xfrm>
            <a:off x="8628780" y="2012639"/>
            <a:ext cx="3563220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T-Craft Aero Club</a:t>
            </a:r>
          </a:p>
          <a:p>
            <a:pPr>
              <a:defRPr/>
            </a:pPr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March 26, 2026</a:t>
            </a:r>
          </a:p>
          <a:p>
            <a:pPr>
              <a:defRPr/>
            </a:pPr>
            <a:endParaRPr lang="en-US" sz="3200" b="1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>
              <a:defRPr/>
            </a:pPr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Jim Hudson</a:t>
            </a:r>
          </a:p>
          <a:p>
            <a:pPr>
              <a:defRPr/>
            </a:pPr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Gordon Hall</a:t>
            </a:r>
          </a:p>
          <a:p>
            <a:pPr>
              <a:defRPr/>
            </a:pPr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Pete Glick</a:t>
            </a:r>
          </a:p>
          <a:p>
            <a:pPr>
              <a:defRPr/>
            </a:pPr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Jim Manley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A184FF-878B-595A-1A4C-A4C40C1B1357}"/>
              </a:ext>
            </a:extLst>
          </p:cNvPr>
          <p:cNvSpPr txBox="1"/>
          <p:nvPr/>
        </p:nvSpPr>
        <p:spPr>
          <a:xfrm>
            <a:off x="12879092" y="7315200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6213085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87038E-6750-152C-1076-3623A4CBC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0031C7-9A21-5C22-1FAC-7F82DA97A5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0865" y="0"/>
            <a:ext cx="6964375" cy="69503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FB3799-C6ED-6A0D-87A4-821DE5828994}"/>
              </a:ext>
            </a:extLst>
          </p:cNvPr>
          <p:cNvSpPr txBox="1"/>
          <p:nvPr/>
        </p:nvSpPr>
        <p:spPr>
          <a:xfrm>
            <a:off x="325464" y="371959"/>
            <a:ext cx="40605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WX forecast </a:t>
            </a:r>
          </a:p>
          <a:p>
            <a:r>
              <a:rPr lang="en-US" sz="2400"/>
              <a:t>Do WX Briefing for overall </a:t>
            </a:r>
            <a:r>
              <a:rPr lang="en-US" sz="2400" err="1"/>
              <a:t>wx</a:t>
            </a:r>
            <a:r>
              <a:rPr lang="en-US" sz="2400"/>
              <a:t>, winds aloft, NOTAMS, etc.</a:t>
            </a:r>
          </a:p>
          <a:p>
            <a:endParaRPr lang="en-US" sz="2400"/>
          </a:p>
          <a:p>
            <a:r>
              <a:rPr lang="en-US" sz="2400"/>
              <a:t>For each airport – Foreflight</a:t>
            </a:r>
          </a:p>
          <a:p>
            <a:r>
              <a:rPr lang="en-US" sz="2400"/>
              <a:t>Weather / Daily option as shown.</a:t>
            </a:r>
          </a:p>
          <a:p>
            <a:endParaRPr lang="en-US" sz="2400"/>
          </a:p>
          <a:p>
            <a:r>
              <a:rPr lang="en-US" sz="2400"/>
              <a:t>Temps, DA, pressure at time of arrival/departure.</a:t>
            </a:r>
          </a:p>
        </p:txBody>
      </p:sp>
    </p:spTree>
    <p:extLst>
      <p:ext uri="{BB962C8B-B14F-4D97-AF65-F5344CB8AC3E}">
        <p14:creationId xmlns:p14="http://schemas.microsoft.com/office/powerpoint/2010/main" val="3149496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itle 1">
            <a:extLst>
              <a:ext uri="{FF2B5EF4-FFF2-40B4-BE49-F238E27FC236}">
                <a16:creationId xmlns:a16="http://schemas.microsoft.com/office/drawing/2014/main" id="{6E90DD24-67E0-114C-9192-A02EBB119D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2900" y="273049"/>
            <a:ext cx="10635916" cy="604838"/>
          </a:xfrm>
        </p:spPr>
        <p:txBody>
          <a:bodyPr/>
          <a:lstStyle/>
          <a:p>
            <a:r>
              <a:rPr lang="en-US" altLang="en-US" sz="3600"/>
              <a:t>PREPARATION: ENVIRONMENT: AIRSTRIP RESEARCH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8ED1B5-C264-495A-9A4B-3EAFC664A1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6900" y="1217613"/>
            <a:ext cx="5273159" cy="4762500"/>
          </a:xfrm>
        </p:spPr>
        <p:txBody>
          <a:bodyPr rtlCol="0">
            <a:normAutofit lnSpcReduction="10000"/>
          </a:bodyPr>
          <a:lstStyle/>
          <a:p>
            <a:pPr marL="457200" indent="-457200" fontAlgn="auto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3200"/>
              <a:t>Sectional Charts.</a:t>
            </a:r>
          </a:p>
          <a:p>
            <a:pPr marL="457200" indent="-457200" fontAlgn="auto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3200"/>
              <a:t>Div. of Aero Airport Fac. Dir. Airport Operating Procedures</a:t>
            </a:r>
          </a:p>
          <a:p>
            <a:pPr marL="457200" indent="-457200" fontAlgn="auto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3200"/>
              <a:t>Fly Idaho Book</a:t>
            </a:r>
          </a:p>
          <a:p>
            <a:pPr marL="457200" indent="-457200" fontAlgn="auto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3200"/>
              <a:t>I.A.A. Website</a:t>
            </a:r>
          </a:p>
          <a:p>
            <a:pPr marL="457200" indent="-457200" fontAlgn="auto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3200"/>
              <a:t>RAF Airport Guide</a:t>
            </a:r>
          </a:p>
          <a:p>
            <a:pPr marL="457200" indent="-457200" fontAlgn="auto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3200"/>
              <a:t>None are a substitute for BC Training.</a:t>
            </a:r>
          </a:p>
        </p:txBody>
      </p:sp>
      <p:pic>
        <p:nvPicPr>
          <p:cNvPr id="5" name="Picture 2" descr="Upper%20Loon%208181">
            <a:extLst>
              <a:ext uri="{FF2B5EF4-FFF2-40B4-BE49-F238E27FC236}">
                <a16:creationId xmlns:a16="http://schemas.microsoft.com/office/drawing/2014/main" id="{8347BB53-CABD-4D09-BB07-A06F341F1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0141" y="1217613"/>
            <a:ext cx="5273159" cy="3763461"/>
          </a:xfrm>
          <a:prstGeom prst="rect">
            <a:avLst/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472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AFB6D7-8235-2011-0308-4AD827753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WordArt 3">
            <a:extLst>
              <a:ext uri="{FF2B5EF4-FFF2-40B4-BE49-F238E27FC236}">
                <a16:creationId xmlns:a16="http://schemas.microsoft.com/office/drawing/2014/main" id="{205FDA37-2E9A-AC2A-9AFD-2261919102A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67000" y="304800"/>
            <a:ext cx="6858000" cy="9144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53975">
                  <a:solidFill>
                    <a:srgbClr val="000000"/>
                  </a:solidFill>
                  <a:round/>
                  <a:headEnd/>
                  <a:tailEnd/>
                </a:ln>
                <a:noFill/>
                <a:effectLst/>
                <a:uLnTx/>
                <a:uFillTx/>
                <a:latin typeface="Arial Black" charset="0"/>
                <a:ea typeface="Arial Black" charset="0"/>
                <a:cs typeface="Arial Black" charset="0"/>
              </a:rPr>
              <a:t>Smiley Creek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51324E-F6DE-AAC9-C529-D78B6694B9E4}"/>
              </a:ext>
            </a:extLst>
          </p:cNvPr>
          <p:cNvSpPr txBox="1"/>
          <p:nvPr/>
        </p:nvSpPr>
        <p:spPr>
          <a:xfrm>
            <a:off x="0" y="762000"/>
            <a:ext cx="1905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Airport Research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Fly Idaho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D70978-B00B-1A0F-3ADE-1B155CF78A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6728" y="304800"/>
            <a:ext cx="10330882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951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F4E9FF-B9D4-834C-A9D1-99DB9C951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WordArt 3">
            <a:extLst>
              <a:ext uri="{FF2B5EF4-FFF2-40B4-BE49-F238E27FC236}">
                <a16:creationId xmlns:a16="http://schemas.microsoft.com/office/drawing/2014/main" id="{1A2B7164-4E2E-AA6B-F6FF-32757B870B5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67000" y="304800"/>
            <a:ext cx="6858000" cy="9144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53975">
                  <a:solidFill>
                    <a:srgbClr val="000000"/>
                  </a:solidFill>
                  <a:round/>
                  <a:headEnd/>
                  <a:tailEnd/>
                </a:ln>
                <a:noFill/>
                <a:effectLst/>
                <a:uLnTx/>
                <a:uFillTx/>
                <a:latin typeface="Arial Black" charset="0"/>
                <a:ea typeface="Arial Black" charset="0"/>
                <a:cs typeface="Arial Black" charset="0"/>
              </a:rPr>
              <a:t>Smiley Creek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AB11F3-3288-F4AB-84A0-30519A843773}"/>
              </a:ext>
            </a:extLst>
          </p:cNvPr>
          <p:cNvSpPr txBox="1"/>
          <p:nvPr/>
        </p:nvSpPr>
        <p:spPr>
          <a:xfrm>
            <a:off x="0" y="762000"/>
            <a:ext cx="1905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Airport Research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Fly Idaho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920568-43FA-D0BD-B30D-D86C713E1C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5441" y="304800"/>
            <a:ext cx="10560759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290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F96307-8C13-692A-3787-9F870608B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WordArt 3">
            <a:extLst>
              <a:ext uri="{FF2B5EF4-FFF2-40B4-BE49-F238E27FC236}">
                <a16:creationId xmlns:a16="http://schemas.microsoft.com/office/drawing/2014/main" id="{7A3AD67C-20B2-7A2B-6AEA-088A5F2C804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67000" y="304800"/>
            <a:ext cx="6858000" cy="9144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53975">
                  <a:solidFill>
                    <a:srgbClr val="000000"/>
                  </a:solidFill>
                  <a:round/>
                  <a:headEnd/>
                  <a:tailEnd/>
                </a:ln>
                <a:noFill/>
                <a:effectLst/>
                <a:uLnTx/>
                <a:uFillTx/>
                <a:latin typeface="Arial Black" charset="0"/>
                <a:ea typeface="Arial Black" charset="0"/>
                <a:cs typeface="Arial Black" charset="0"/>
              </a:rPr>
              <a:t>Smiley Creek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A91F30-0241-FD7D-6871-A252CE96E443}"/>
              </a:ext>
            </a:extLst>
          </p:cNvPr>
          <p:cNvSpPr txBox="1"/>
          <p:nvPr/>
        </p:nvSpPr>
        <p:spPr>
          <a:xfrm>
            <a:off x="0" y="762000"/>
            <a:ext cx="1905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Airport Research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Fly Idaho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80B364-FDA3-1E8A-4799-02BF2792A3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2284" y="304801"/>
            <a:ext cx="10590630" cy="636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12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B21A97-E568-88D9-755D-AAD965B15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WordArt 3">
            <a:extLst>
              <a:ext uri="{FF2B5EF4-FFF2-40B4-BE49-F238E27FC236}">
                <a16:creationId xmlns:a16="http://schemas.microsoft.com/office/drawing/2014/main" id="{A8F25FE3-DED8-F40C-E886-A7DDCA4FA50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67000" y="304800"/>
            <a:ext cx="6858000" cy="9144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53975">
                  <a:solidFill>
                    <a:srgbClr val="000000"/>
                  </a:solidFill>
                  <a:round/>
                  <a:headEnd/>
                  <a:tailEnd/>
                </a:ln>
                <a:noFill/>
                <a:effectLst/>
                <a:uLnTx/>
                <a:uFillTx/>
                <a:latin typeface="Arial Black" charset="0"/>
                <a:ea typeface="Arial Black" charset="0"/>
                <a:cs typeface="Arial Black" charset="0"/>
              </a:rPr>
              <a:t>Smiley Creek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A65CB6-B884-BEDD-4DE8-8B1CDD69C0BE}"/>
              </a:ext>
            </a:extLst>
          </p:cNvPr>
          <p:cNvSpPr txBox="1"/>
          <p:nvPr/>
        </p:nvSpPr>
        <p:spPr>
          <a:xfrm>
            <a:off x="0" y="762000"/>
            <a:ext cx="1905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Airport Research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Fly Idaho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04218F-25EB-7199-E7A5-5F60B5B258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9877" y="0"/>
            <a:ext cx="10563965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96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Title 1">
            <a:extLst>
              <a:ext uri="{FF2B5EF4-FFF2-40B4-BE49-F238E27FC236}">
                <a16:creationId xmlns:a16="http://schemas.microsoft.com/office/drawing/2014/main" id="{CEE77ABD-16CE-0F47-84B8-6A4674D62D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095375"/>
          </a:xfrm>
        </p:spPr>
        <p:txBody>
          <a:bodyPr/>
          <a:lstStyle/>
          <a:p>
            <a:pPr algn="ctr"/>
            <a:r>
              <a:rPr lang="en-US" altLang="en-US" sz="3600"/>
              <a:t>  IDAHO AVIATION ASSOCIATION </a:t>
            </a:r>
            <a:r>
              <a:rPr lang="en-US" altLang="en-US" sz="3600" err="1"/>
              <a:t>www.idahoaviation.com</a:t>
            </a:r>
            <a:endParaRPr lang="en-US" altLang="en-US" sz="3600"/>
          </a:p>
        </p:txBody>
      </p:sp>
      <p:pic>
        <p:nvPicPr>
          <p:cNvPr id="321539" name="Picture 8">
            <a:extLst>
              <a:ext uri="{FF2B5EF4-FFF2-40B4-BE49-F238E27FC236}">
                <a16:creationId xmlns:a16="http://schemas.microsoft.com/office/drawing/2014/main" id="{AEB120D3-1791-E742-9D43-E4C08D4E3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0359" y="1026006"/>
            <a:ext cx="4047898" cy="509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6BFCA4C-80BA-45D3-B889-6BC79E585BEA}"/>
              </a:ext>
            </a:extLst>
          </p:cNvPr>
          <p:cNvSpPr/>
          <p:nvPr/>
        </p:nvSpPr>
        <p:spPr>
          <a:xfrm>
            <a:off x="7435870" y="1690062"/>
            <a:ext cx="380363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>
                <a:tab pos="292735" algn="l"/>
              </a:tabLst>
              <a:defRPr/>
            </a:pPr>
            <a:r>
              <a:rPr kumimoji="0" lang="en-US" sz="3600" b="1" i="0" u="none" strike="noStrike" kern="1200" cap="none" spc="-5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Web cam/</a:t>
            </a:r>
            <a:r>
              <a:rPr kumimoji="0" lang="en-US" sz="3600" b="1" i="0" u="none" strike="noStrike" kern="1200" cap="none" spc="-5" normalizeH="0" baseline="0" noProof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Wx</a:t>
            </a:r>
            <a:endParaRPr kumimoji="0" lang="en-US" sz="3600" b="1" i="0" u="none" strike="noStrike" kern="1200" cap="none" spc="-5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>
                <a:tab pos="292735" algn="l"/>
              </a:tabLst>
              <a:defRPr/>
            </a:pPr>
            <a:r>
              <a:rPr kumimoji="0" lang="en-US" sz="3600" b="1" i="0" u="none" strike="noStrike" kern="1200" cap="none" spc="-5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PIRPS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>
                <a:tab pos="292735" algn="l"/>
              </a:tabLst>
              <a:defRPr/>
            </a:pPr>
            <a:r>
              <a:rPr kumimoji="0" lang="en-US" sz="3600" b="1" i="0" u="none" strike="noStrike" kern="1200" cap="none" spc="-5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Services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>
                <a:tab pos="292735" algn="l"/>
              </a:tabLst>
              <a:defRPr/>
            </a:pPr>
            <a:r>
              <a:rPr kumimoji="0" lang="en-US" sz="3600" b="1" i="0" u="none" strike="noStrike" kern="1200" cap="none" spc="-5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Features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>
                <a:tab pos="292735" algn="l"/>
              </a:tabLst>
              <a:defRPr/>
            </a:pPr>
            <a:r>
              <a:rPr kumimoji="0" lang="en-US" sz="3600" b="1" i="0" u="none" strike="noStrike" kern="1200" cap="none" spc="-5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Contacts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>
                <a:tab pos="292735" algn="l"/>
              </a:tabLst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794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AB72CA-3A6F-1CC4-B0FF-EDF798BDF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09B7FF6-1C37-C89E-E28A-D08550EEE79D}"/>
              </a:ext>
            </a:extLst>
          </p:cNvPr>
          <p:cNvSpPr txBox="1"/>
          <p:nvPr/>
        </p:nvSpPr>
        <p:spPr>
          <a:xfrm>
            <a:off x="557939" y="216977"/>
            <a:ext cx="23436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Airport Research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FFFFFF"/>
                </a:solidFill>
                <a:cs typeface="Arial"/>
              </a:rPr>
              <a:t>Web Cams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F7E50A-40BA-1F39-DAE5-D9C96CBA62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44115" y="1022889"/>
            <a:ext cx="10067072" cy="535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704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842B94-3E40-377E-CD9C-F9FD52B1E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F8E4281-B5BC-3D23-F8D0-711EA5AC8330}"/>
              </a:ext>
            </a:extLst>
          </p:cNvPr>
          <p:cNvSpPr txBox="1"/>
          <p:nvPr/>
        </p:nvSpPr>
        <p:spPr>
          <a:xfrm>
            <a:off x="557939" y="216977"/>
            <a:ext cx="2913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Airport Research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FFFFFF"/>
                </a:solidFill>
                <a:cs typeface="Arial"/>
              </a:rPr>
              <a:t>Oops – We don’t want this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F18DDB-3A56-7A22-7B32-EF7F9A593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1139" y="292781"/>
            <a:ext cx="8471546" cy="635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7128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9E8309-7D6B-B76E-39AC-F5AF1323C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7F38B56-7C0B-DF02-2494-FE3414B5AC9C}"/>
              </a:ext>
            </a:extLst>
          </p:cNvPr>
          <p:cNvSpPr txBox="1"/>
          <p:nvPr/>
        </p:nvSpPr>
        <p:spPr>
          <a:xfrm>
            <a:off x="557939" y="216977"/>
            <a:ext cx="22747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Airport Research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IDT – Airport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Facility Directory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A0A907-6446-2F07-CA27-4C3A161EAD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499" y="0"/>
            <a:ext cx="4199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608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166AD7-3967-12CA-F27E-65B4B988E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0060734E-5158-1BFD-9ABC-6215F5BC3D48}"/>
              </a:ext>
            </a:extLst>
          </p:cNvPr>
          <p:cNvSpPr txBox="1"/>
          <p:nvPr/>
        </p:nvSpPr>
        <p:spPr>
          <a:xfrm>
            <a:off x="2216158" y="738107"/>
            <a:ext cx="8167707" cy="5090655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5719" rIns="45719"/>
          <a:lstStyle/>
          <a:p>
            <a:pPr lvl="0" algn="ctr" defTabSz="905255" eaLnBrk="1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ct val="100000"/>
              <a:defRPr sz="3168"/>
            </a:pPr>
            <a:r>
              <a:rPr lang="en-US" sz="3600" kern="0">
                <a:latin typeface="Calibri"/>
                <a:cs typeface="Calibri"/>
                <a:sym typeface="Calibri"/>
              </a:rPr>
              <a:t>PLAN  - PREPARE - PRACTICE</a:t>
            </a:r>
          </a:p>
          <a:p>
            <a:r>
              <a:rPr lang="en-US" b="1"/>
              <a:t> </a:t>
            </a:r>
          </a:p>
          <a:p>
            <a:pPr lvl="4"/>
            <a:r>
              <a:rPr lang="en-US" sz="3200" b="1"/>
              <a:t>Planning. - Jim Hudson</a:t>
            </a:r>
          </a:p>
          <a:p>
            <a:pPr lvl="4"/>
            <a:endParaRPr lang="en-US" sz="3200" b="1"/>
          </a:p>
          <a:p>
            <a:pPr lvl="4"/>
            <a:r>
              <a:rPr lang="en-US" sz="3200" b="1"/>
              <a:t>Prepare  - Gordon Hall</a:t>
            </a:r>
          </a:p>
          <a:p>
            <a:pPr lvl="4"/>
            <a:endParaRPr lang="en-US" sz="3200" b="1"/>
          </a:p>
          <a:p>
            <a:pPr lvl="4"/>
            <a:r>
              <a:rPr lang="en-US" sz="3200" b="1"/>
              <a:t>Prepare - Pete Glick</a:t>
            </a:r>
          </a:p>
          <a:p>
            <a:pPr lvl="4"/>
            <a:endParaRPr lang="en-US" sz="3200" b="1"/>
          </a:p>
          <a:p>
            <a:pPr lvl="4"/>
            <a:r>
              <a:rPr lang="en-US" sz="3200" b="1"/>
              <a:t>Practice -Jim Manley</a:t>
            </a:r>
          </a:p>
          <a:p>
            <a:pPr lvl="4"/>
            <a:endParaRPr lang="en-US" sz="3200" b="1"/>
          </a:p>
          <a:p>
            <a:endParaRPr lang="en-US" sz="3200" b="1"/>
          </a:p>
          <a:p>
            <a:r>
              <a:rPr lang="en-US" sz="3200"/>
              <a:t> </a:t>
            </a:r>
          </a:p>
          <a:p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  <a:p>
            <a:pPr marL="0" marR="0" lvl="0" indent="0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85000"/>
              <a:buFontTx/>
              <a:buNone/>
              <a:tabLst/>
              <a:defRPr sz="3168"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  <a:p>
            <a:pPr marL="457200" marR="0" lvl="1" indent="0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85000"/>
              <a:buFontTx/>
              <a:buNone/>
              <a:tabLst/>
              <a:defRPr sz="3168"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  <a:p>
            <a:pPr marL="565784" marR="0" lvl="0" indent="-565784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168"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1142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482654-0C60-4563-6303-38C982F12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A23DC6-4AB9-2250-6989-178BF5FA91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7081" y="401643"/>
            <a:ext cx="9299027" cy="61063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DEC668-65AA-0603-B85C-1E9DEE6D779C}"/>
              </a:ext>
            </a:extLst>
          </p:cNvPr>
          <p:cNvSpPr txBox="1"/>
          <p:nvPr/>
        </p:nvSpPr>
        <p:spPr>
          <a:xfrm>
            <a:off x="557939" y="216977"/>
            <a:ext cx="1805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Airport Research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A/FD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BB9DC9F-0B5F-8259-63D4-14CDEB2CC207}"/>
                  </a:ext>
                </a:extLst>
              </p14:cNvPr>
              <p14:cNvContentPartPr/>
              <p14:nvPr/>
            </p14:nvContentPartPr>
            <p14:xfrm>
              <a:off x="6603474" y="3360923"/>
              <a:ext cx="3455640" cy="1512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BB9DC9F-0B5F-8259-63D4-14CDEB2CC2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49474" y="3252923"/>
                <a:ext cx="3563280" cy="366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466354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753734-CF03-A96C-659A-9FED0684D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380A345-B86B-8B2B-0059-CBDCCB0F46FE}"/>
              </a:ext>
            </a:extLst>
          </p:cNvPr>
          <p:cNvSpPr txBox="1"/>
          <p:nvPr/>
        </p:nvSpPr>
        <p:spPr>
          <a:xfrm>
            <a:off x="557939" y="216977"/>
            <a:ext cx="23436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Airport Research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ForeFlight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 3D or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Goo</a:t>
            </a:r>
            <a:r>
              <a:rPr lang="en-US" sz="2400" err="1">
                <a:solidFill>
                  <a:srgbClr val="FFFFFF"/>
                </a:solidFill>
                <a:cs typeface="Arial"/>
              </a:rPr>
              <a:t>gle</a:t>
            </a:r>
            <a:r>
              <a:rPr lang="en-US" sz="2400">
                <a:solidFill>
                  <a:srgbClr val="FFFFFF"/>
                </a:solidFill>
                <a:cs typeface="Arial"/>
              </a:rPr>
              <a:t> Earth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48411A-1405-1EEA-9FDE-E90D8E00BF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81288" y="216977"/>
            <a:ext cx="7052774" cy="645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87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066B34-CED5-28A1-3647-A7AC71EC7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A14B835-FFCB-8306-19DA-3C9D5D6BBB20}"/>
              </a:ext>
            </a:extLst>
          </p:cNvPr>
          <p:cNvSpPr txBox="1"/>
          <p:nvPr/>
        </p:nvSpPr>
        <p:spPr>
          <a:xfrm>
            <a:off x="3099661" y="418454"/>
            <a:ext cx="3930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Take – Off / Landing Estimates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485761-AD4C-9A89-ED69-050287CA56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941498"/>
            <a:ext cx="12125479" cy="494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53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F5CAA-F544-D17D-6ADF-F7BE6B3CE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94B9FD1-4627-B24A-2829-477252797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6444" y="3840922"/>
            <a:ext cx="9039041" cy="29872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0BA7AC-5E93-A367-B1B8-E6B7A048B3EC}"/>
              </a:ext>
            </a:extLst>
          </p:cNvPr>
          <p:cNvSpPr txBox="1"/>
          <p:nvPr/>
        </p:nvSpPr>
        <p:spPr>
          <a:xfrm>
            <a:off x="3048000" y="333971"/>
            <a:ext cx="719593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>
                <a:solidFill>
                  <a:srgbClr val="FFFFFF"/>
                </a:solidFill>
                <a:effectLst/>
                <a:latin typeface="Helvetica" pitchFamily="2" charset="0"/>
              </a:rPr>
              <a:t>Homework.</a:t>
            </a:r>
            <a:br>
              <a:rPr lang="en-US"/>
            </a:br>
            <a:r>
              <a:rPr lang="en-US" b="0" i="0" u="none" strike="noStrike">
                <a:solidFill>
                  <a:srgbClr val="FFFFFF"/>
                </a:solidFill>
                <a:effectLst/>
                <a:latin typeface="Helvetica" pitchFamily="2" charset="0"/>
              </a:rPr>
              <a:t>Determine the following from the POH at KMAN and U87 (Smiley Creek) the following conditions: No wind, Gross Weight, Temp 70 deg, </a:t>
            </a:r>
            <a:r>
              <a:rPr lang="en-US" b="0" i="0" u="none" strike="noStrike" err="1">
                <a:solidFill>
                  <a:srgbClr val="FFFFFF"/>
                </a:solidFill>
                <a:effectLst/>
                <a:latin typeface="Helvetica" pitchFamily="2" charset="0"/>
              </a:rPr>
              <a:t>DewPoint</a:t>
            </a:r>
            <a:r>
              <a:rPr lang="en-US" b="0" i="0" u="none" strike="noStrike">
                <a:solidFill>
                  <a:srgbClr val="FFFFFF"/>
                </a:solidFill>
                <a:effectLst/>
                <a:latin typeface="Helvetica" pitchFamily="2" charset="0"/>
              </a:rPr>
              <a:t> 45 deg F, Pressure 30.07. . </a:t>
            </a:r>
            <a:br>
              <a:rPr lang="en-US"/>
            </a:br>
            <a:r>
              <a:rPr lang="en-US"/>
              <a:t> </a:t>
            </a:r>
            <a:r>
              <a:rPr lang="en-US" b="0" i="0" u="none" strike="noStrike">
                <a:solidFill>
                  <a:srgbClr val="FFFFFF"/>
                </a:solidFill>
                <a:effectLst/>
                <a:latin typeface="Helvetica" pitchFamily="2" charset="0"/>
              </a:rPr>
              <a:t>Field Elevation </a:t>
            </a:r>
            <a:r>
              <a:rPr lang="en-US"/>
              <a:t>   </a:t>
            </a:r>
            <a:r>
              <a:rPr lang="en-US" b="0" i="0" u="none" strike="noStrike">
                <a:solidFill>
                  <a:srgbClr val="FFFFFF"/>
                </a:solidFill>
                <a:effectLst/>
                <a:latin typeface="Helvetica" pitchFamily="2" charset="0"/>
              </a:rPr>
              <a:t>KMAN  2537’     U87   7206’</a:t>
            </a:r>
            <a:br>
              <a:rPr lang="en-US"/>
            </a:br>
            <a:r>
              <a:rPr lang="en-US" b="0" i="0" u="none" strike="noStrike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br>
              <a:rPr lang="en-US"/>
            </a:br>
            <a:r>
              <a:rPr lang="en-US" b="0" i="0" u="none" strike="noStrike">
                <a:solidFill>
                  <a:srgbClr val="FFFFFF"/>
                </a:solidFill>
                <a:effectLst/>
                <a:latin typeface="Helvetica" pitchFamily="2" charset="0"/>
              </a:rPr>
              <a:t>Pressure Altitude ________</a:t>
            </a:r>
            <a:br>
              <a:rPr lang="en-US"/>
            </a:br>
            <a:r>
              <a:rPr lang="en-US" b="0" i="0" u="none" strike="noStrike">
                <a:solidFill>
                  <a:srgbClr val="FFFFFF"/>
                </a:solidFill>
                <a:effectLst/>
                <a:latin typeface="Helvetica" pitchFamily="2" charset="0"/>
              </a:rPr>
              <a:t>Density Altitude ________</a:t>
            </a:r>
            <a:br>
              <a:rPr lang="en-US"/>
            </a:br>
            <a:r>
              <a:rPr lang="en-US" b="0" i="0" u="none" strike="noStrike">
                <a:solidFill>
                  <a:srgbClr val="FFFFFF"/>
                </a:solidFill>
                <a:effectLst/>
                <a:latin typeface="Helvetica" pitchFamily="2" charset="0"/>
              </a:rPr>
              <a:t>Short field take-off distance ________</a:t>
            </a:r>
            <a:br>
              <a:rPr lang="en-US"/>
            </a:br>
            <a:r>
              <a:rPr lang="en-US" b="0" i="0" u="none" strike="noStrike">
                <a:solidFill>
                  <a:srgbClr val="FFFFFF"/>
                </a:solidFill>
                <a:effectLst/>
                <a:latin typeface="Helvetica" pitchFamily="2" charset="0"/>
              </a:rPr>
              <a:t>70% IAS at 50% mark of takeoff distance ______</a:t>
            </a:r>
            <a:br>
              <a:rPr lang="en-US"/>
            </a:br>
            <a:r>
              <a:rPr lang="en-US" b="0" i="0" u="none" strike="noStrike">
                <a:solidFill>
                  <a:srgbClr val="FFFFFF"/>
                </a:solidFill>
                <a:effectLst/>
                <a:latin typeface="Helvetica" pitchFamily="2" charset="0"/>
              </a:rPr>
              <a:t>Rate of climb _________</a:t>
            </a:r>
            <a:br>
              <a:rPr lang="en-US"/>
            </a:br>
            <a:r>
              <a:rPr lang="en-US" b="0" i="0" u="none" strike="noStrike">
                <a:solidFill>
                  <a:srgbClr val="FFFFFF"/>
                </a:solidFill>
                <a:effectLst/>
                <a:latin typeface="Helvetica" pitchFamily="2" charset="0"/>
              </a:rPr>
              <a:t>Landing Distance ________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5542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F05A91-4CE9-04E7-60E0-A1A4034CB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86E96D-EB54-2C7A-35A9-C868CD862B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4062" y="201810"/>
            <a:ext cx="1685857" cy="25785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72DD3D-110F-2EE4-E6EE-9FD907FF19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963" y="4355024"/>
            <a:ext cx="3875647" cy="2301166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0CF16D5-E7A3-2B7F-8428-2DF2CADC3AEE}"/>
              </a:ext>
            </a:extLst>
          </p:cNvPr>
          <p:cNvSpPr txBox="1">
            <a:spLocks/>
          </p:cNvSpPr>
          <p:nvPr/>
        </p:nvSpPr>
        <p:spPr>
          <a:xfrm>
            <a:off x="8729919" y="2301497"/>
            <a:ext cx="3542840" cy="2650877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 sz="3200"/>
            </a:pPr>
            <a:endParaRPr lang="en-US">
              <a:sym typeface="Calibri"/>
            </a:endParaRPr>
          </a:p>
          <a:p>
            <a:pPr marL="285750" indent="-285750" eaLnBrk="1" fontAlgn="auto" hangingPunct="1">
              <a:spcAft>
                <a:spcPts val="0"/>
              </a:spcAft>
              <a:buSzPct val="100000"/>
              <a:buFont typeface="Arial"/>
              <a:buChar char="•"/>
              <a:defRPr sz="3200"/>
            </a:pPr>
            <a:r>
              <a:rPr lang="en-US">
                <a:solidFill>
                  <a:schemeClr val="bg1"/>
                </a:solidFill>
                <a:sym typeface="Calibri"/>
              </a:rPr>
              <a:t>Runway slope?</a:t>
            </a:r>
          </a:p>
          <a:p>
            <a:pPr marL="285750" indent="-285750" eaLnBrk="1" fontAlgn="auto" hangingPunct="1">
              <a:spcAft>
                <a:spcPts val="0"/>
              </a:spcAft>
              <a:buSzPct val="100000"/>
              <a:buFont typeface="Arial"/>
              <a:buChar char="•"/>
              <a:defRPr sz="3200"/>
            </a:pPr>
            <a:r>
              <a:rPr lang="en-US">
                <a:solidFill>
                  <a:schemeClr val="bg1"/>
                </a:solidFill>
                <a:sym typeface="Calibri"/>
              </a:rPr>
              <a:t>Taking off in a tailwind?</a:t>
            </a:r>
          </a:p>
          <a:p>
            <a:pPr marL="285750" indent="-285750" eaLnBrk="1" fontAlgn="auto" hangingPunct="1">
              <a:spcAft>
                <a:spcPts val="0"/>
              </a:spcAft>
              <a:buSzPct val="100000"/>
              <a:buFont typeface="Arial"/>
              <a:buChar char="•"/>
              <a:defRPr sz="3200"/>
            </a:pPr>
            <a:r>
              <a:rPr lang="en-US">
                <a:solidFill>
                  <a:schemeClr val="bg1"/>
                </a:solidFill>
                <a:sym typeface="Calibri"/>
              </a:rPr>
              <a:t>Runway Surface: Grass, long grass, gravel, soft?</a:t>
            </a:r>
          </a:p>
          <a:p>
            <a:pPr marL="285750" indent="-285750" eaLnBrk="1" fontAlgn="auto" hangingPunct="1">
              <a:spcAft>
                <a:spcPts val="0"/>
              </a:spcAft>
              <a:buSzPct val="100000"/>
              <a:buFont typeface="Arial"/>
              <a:buChar char="•"/>
              <a:defRPr sz="3200"/>
            </a:pPr>
            <a:r>
              <a:rPr lang="en-US">
                <a:solidFill>
                  <a:schemeClr val="bg1"/>
                </a:solidFill>
                <a:sym typeface="Calibri"/>
              </a:rPr>
              <a:t>Effect of Weight.</a:t>
            </a:r>
          </a:p>
          <a:p>
            <a:pPr marL="285750" indent="-285750" eaLnBrk="1" fontAlgn="auto" hangingPunct="1">
              <a:spcAft>
                <a:spcPts val="0"/>
              </a:spcAft>
              <a:buSzPct val="100000"/>
              <a:buFont typeface="Arial"/>
              <a:buChar char="•"/>
              <a:defRPr sz="3200"/>
            </a:pPr>
            <a:endParaRPr lang="en-US">
              <a:sym typeface="Calibri"/>
            </a:endParaRPr>
          </a:p>
          <a:p>
            <a:pPr marL="285750" indent="-285750" eaLnBrk="1" fontAlgn="auto" hangingPunct="1">
              <a:spcAft>
                <a:spcPts val="0"/>
              </a:spcAft>
              <a:buSzPct val="100000"/>
              <a:buFont typeface="Arial"/>
              <a:buChar char="•"/>
              <a:defRPr sz="3200"/>
            </a:pPr>
            <a:endParaRPr lang="en-US">
              <a:sym typeface="Calibri"/>
            </a:endParaRPr>
          </a:p>
          <a:p>
            <a:pPr marL="285750" indent="-285750" eaLnBrk="1" fontAlgn="auto" hangingPunct="1">
              <a:spcAft>
                <a:spcPts val="0"/>
              </a:spcAft>
              <a:buSzPct val="100000"/>
              <a:buFont typeface="Arial"/>
              <a:buChar char="•"/>
              <a:defRPr sz="3200"/>
            </a:pPr>
            <a:endParaRPr lang="en-US">
              <a:sym typeface="Calibri"/>
            </a:endParaRPr>
          </a:p>
          <a:p>
            <a:pPr marL="285750" indent="-285750" eaLnBrk="1" fontAlgn="auto" hangingPunct="1">
              <a:spcAft>
                <a:spcPts val="0"/>
              </a:spcAft>
              <a:buSzPct val="100000"/>
              <a:buFont typeface="Arial"/>
              <a:buChar char="•"/>
              <a:defRPr sz="3200"/>
            </a:pPr>
            <a:endParaRPr lang="en-US">
              <a:sym typeface="Calibri"/>
            </a:endParaRPr>
          </a:p>
          <a:p>
            <a:pPr marL="285750" indent="-285750" eaLnBrk="1" fontAlgn="auto" hangingPunct="1">
              <a:spcAft>
                <a:spcPts val="0"/>
              </a:spcAft>
              <a:buSzPct val="100000"/>
              <a:buFont typeface="Arial"/>
              <a:buChar char="•"/>
              <a:defRPr sz="3200"/>
            </a:pPr>
            <a:endParaRPr lang="en-US">
              <a:sym typeface="Calibri"/>
            </a:endParaRPr>
          </a:p>
          <a:p>
            <a:pPr marL="285750" indent="-285750" eaLnBrk="1" fontAlgn="auto" hangingPunct="1">
              <a:spcAft>
                <a:spcPts val="0"/>
              </a:spcAft>
              <a:buSzPct val="100000"/>
              <a:buFont typeface="Arial"/>
              <a:buChar char="•"/>
              <a:defRPr sz="3200"/>
            </a:pPr>
            <a:endParaRPr lang="en-US"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99D981-AC7D-9067-316D-BF97432C71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785" y="0"/>
            <a:ext cx="6172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460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56A0D-089A-C161-7709-6B782E221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343A5FE5-6237-3E8C-3CC0-E150D7B69F39}"/>
              </a:ext>
            </a:extLst>
          </p:cNvPr>
          <p:cNvSpPr txBox="1"/>
          <p:nvPr/>
        </p:nvSpPr>
        <p:spPr>
          <a:xfrm>
            <a:off x="2012146" y="883672"/>
            <a:ext cx="8167707" cy="5090655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5719" rIns="45719"/>
          <a:lstStyle/>
          <a:p>
            <a:pPr lvl="0" algn="ctr" defTabSz="905255" eaLnBrk="1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ct val="100000"/>
              <a:defRPr sz="3168"/>
            </a:pPr>
            <a:r>
              <a:rPr lang="en-US" sz="3600" kern="0">
                <a:latin typeface="Calibri"/>
                <a:cs typeface="Calibri"/>
                <a:sym typeface="Calibri"/>
              </a:rPr>
              <a:t>PLAN  - PREPARE - PRACTICE</a:t>
            </a:r>
          </a:p>
          <a:p>
            <a:pPr algn="ctr"/>
            <a:endParaRPr lang="en-US"/>
          </a:p>
          <a:p>
            <a:pPr algn="ctr"/>
            <a:r>
              <a:rPr lang="en-US" sz="3200" b="1"/>
              <a:t>Prepare  - Gordon Hall</a:t>
            </a:r>
          </a:p>
          <a:p>
            <a:endParaRPr lang="en-US" sz="32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Risks - BC safety record 2X worse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High Tension Power Lines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Slack &amp; Zip lines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Snags</a:t>
            </a:r>
          </a:p>
          <a:p>
            <a:r>
              <a:rPr lang="en-US"/>
              <a:t> </a:t>
            </a: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85658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2CEEDB-9B48-D148-30AF-9DB58C0A6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80B675-C275-F6F9-BC62-158E400BE3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634" y="-525965"/>
            <a:ext cx="5780867" cy="831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2026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A743B0-2803-3D41-BF73-0929B61A7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53E223-8CD0-1ACB-748C-332FF25400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1139" y="-592873"/>
            <a:ext cx="5703376" cy="820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2858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270F07-952A-2DEE-F86A-9EBCECF9D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4D0AFC-7081-3E36-0F88-E90192574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7312" y="-666428"/>
            <a:ext cx="6257375" cy="900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9831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F7C9D-08EB-4E6E-4E79-B3B0FC94A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74FEC790-B138-A31A-1800-B867FE7FD404}"/>
              </a:ext>
            </a:extLst>
          </p:cNvPr>
          <p:cNvSpPr txBox="1"/>
          <p:nvPr/>
        </p:nvSpPr>
        <p:spPr>
          <a:xfrm>
            <a:off x="2012146" y="883672"/>
            <a:ext cx="8167707" cy="5090655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5719" rIns="45719"/>
          <a:lstStyle/>
          <a:p>
            <a:pPr lvl="0" algn="ctr" defTabSz="905255" eaLnBrk="1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ct val="100000"/>
              <a:defRPr sz="3168"/>
            </a:pPr>
            <a:r>
              <a:rPr lang="en-US" sz="3600" kern="0">
                <a:latin typeface="Calibri"/>
                <a:cs typeface="Calibri"/>
                <a:sym typeface="Calibri"/>
              </a:rPr>
              <a:t>PLAN  - PREPARE - PRACTICE</a:t>
            </a:r>
          </a:p>
          <a:p>
            <a:pPr algn="ctr"/>
            <a:r>
              <a:rPr lang="en-US"/>
              <a:t> </a:t>
            </a:r>
          </a:p>
          <a:p>
            <a:pPr algn="ctr"/>
            <a:r>
              <a:rPr lang="en-US" sz="3200" b="1"/>
              <a:t>Prepare - Pete Glick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Use of Avionics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Smoke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Sun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Weather Considerations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Trees - taxiing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/>
          </a:p>
          <a:p>
            <a:r>
              <a:rPr lang="en-US"/>
              <a:t> </a:t>
            </a:r>
          </a:p>
          <a:p>
            <a:pPr marL="571500" marR="0" lvl="0" indent="-571500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Char char="•"/>
              <a:tabLst/>
              <a:defRPr sz="3168"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  <a:p>
            <a:pPr marL="0" marR="0" lvl="0" indent="0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85000"/>
              <a:buFontTx/>
              <a:buNone/>
              <a:tabLst/>
              <a:defRPr sz="3168"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  <a:p>
            <a:pPr marL="457200" marR="0" lvl="1" indent="0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85000"/>
              <a:buFontTx/>
              <a:buNone/>
              <a:tabLst/>
              <a:defRPr sz="3168"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  <a:p>
            <a:pPr marL="565784" marR="0" lvl="0" indent="-565784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168"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4466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F96FF-6A92-2B77-FA48-37F735E86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31FBCEA8-EE1C-7B23-E7F0-968093CF33CC}"/>
              </a:ext>
            </a:extLst>
          </p:cNvPr>
          <p:cNvSpPr txBox="1"/>
          <p:nvPr/>
        </p:nvSpPr>
        <p:spPr>
          <a:xfrm>
            <a:off x="2216158" y="738107"/>
            <a:ext cx="8167707" cy="5090655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5719" rIns="45719"/>
          <a:lstStyle/>
          <a:p>
            <a:pPr lvl="0" algn="ctr" defTabSz="905255" eaLnBrk="1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ct val="100000"/>
              <a:defRPr sz="3168"/>
            </a:pPr>
            <a:r>
              <a:rPr lang="en-US" sz="3600" kern="0">
                <a:latin typeface="Calibri"/>
                <a:cs typeface="Calibri"/>
                <a:sym typeface="Calibri"/>
              </a:rPr>
              <a:t>PLAN  - PREPARE - PRACTICE</a:t>
            </a:r>
          </a:p>
          <a:p>
            <a:r>
              <a:rPr lang="en-US" b="1"/>
              <a:t> </a:t>
            </a:r>
          </a:p>
          <a:p>
            <a:pPr algn="ctr"/>
            <a:r>
              <a:rPr lang="en-US" sz="3200" b="1"/>
              <a:t>Planning. - Jim Hudson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Level 1 BC Trip Plan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/>
              <a:t>Route - flight time/fuel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/>
              <a:t>WX forecast: Winds/Temps/DA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/>
              <a:t>Airport research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/>
              <a:t>Take off/Climb/Land work sheet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Homework review- Take off / climb calculations</a:t>
            </a:r>
          </a:p>
          <a:p>
            <a:r>
              <a:rPr lang="en-US" sz="3200"/>
              <a:t> </a:t>
            </a:r>
          </a:p>
          <a:p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  <a:p>
            <a:pPr marL="0" marR="0" lvl="0" indent="0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85000"/>
              <a:buFontTx/>
              <a:buNone/>
              <a:tabLst/>
              <a:defRPr sz="3168"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  <a:p>
            <a:pPr marL="457200" marR="0" lvl="1" indent="0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85000"/>
              <a:buFontTx/>
              <a:buNone/>
              <a:tabLst/>
              <a:defRPr sz="3168"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  <a:p>
            <a:pPr marL="565784" marR="0" lvl="0" indent="-565784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168"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05286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7E233-4DE8-EC61-4419-819B54C49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w Realistic Is the Movie 'Airplane!' - 29 Questions About the Movie  Answered and/or Debunked - Thrillist">
            <a:extLst>
              <a:ext uri="{FF2B5EF4-FFF2-40B4-BE49-F238E27FC236}">
                <a16:creationId xmlns:a16="http://schemas.microsoft.com/office/drawing/2014/main" id="{28613A74-4A5C-51AF-5B84-2F83B9F21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2194" y="46896"/>
            <a:ext cx="9096120" cy="681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93CA358D-6935-AFD3-5BBA-AD1010667840}"/>
              </a:ext>
            </a:extLst>
          </p:cNvPr>
          <p:cNvSpPr txBox="1"/>
          <p:nvPr/>
        </p:nvSpPr>
        <p:spPr>
          <a:xfrm>
            <a:off x="601884" y="-1145893"/>
            <a:ext cx="10926501" cy="8657864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5719" rIns="45719"/>
          <a:lstStyle/>
          <a:p>
            <a:pPr marL="1828800" lvl="3" indent="-457200">
              <a:buFont typeface="Arial" panose="020B0604020202020204" pitchFamily="34" charset="0"/>
              <a:buChar char="•"/>
            </a:pPr>
            <a:endParaRPr lang="en-US" sz="4400" b="1">
              <a:solidFill>
                <a:srgbClr val="FFFF00"/>
              </a:solidFill>
            </a:endParaRPr>
          </a:p>
          <a:p>
            <a:pPr marL="1828800" lvl="3" indent="-457200">
              <a:buFont typeface="Arial" panose="020B0604020202020204" pitchFamily="34" charset="0"/>
              <a:buChar char="•"/>
            </a:pPr>
            <a:endParaRPr lang="en-US" sz="4400" b="1">
              <a:solidFill>
                <a:srgbClr val="FFFF00"/>
              </a:solidFill>
            </a:endParaRPr>
          </a:p>
          <a:p>
            <a:pPr lvl="3"/>
            <a:r>
              <a:rPr lang="en-US" sz="8000" b="1">
                <a:solidFill>
                  <a:srgbClr val="FFFF00"/>
                </a:solidFill>
              </a:rPr>
              <a:t>“What’s it doing? “</a:t>
            </a:r>
          </a:p>
          <a:p>
            <a:pPr lvl="3"/>
            <a:endParaRPr lang="en-US" sz="8000" b="1">
              <a:solidFill>
                <a:srgbClr val="FFFF00"/>
              </a:solidFill>
            </a:endParaRPr>
          </a:p>
          <a:p>
            <a:pPr lvl="1" defTabSz="905255" eaLnBrk="1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ct val="85000"/>
              <a:defRPr sz="3168"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  <a:p>
            <a:pPr marL="0" marR="0" lvl="0" indent="0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85000"/>
              <a:buFontTx/>
              <a:buNone/>
              <a:tabLst/>
              <a:defRPr sz="3168"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  <a:p>
            <a:pPr marL="457200" marR="0" lvl="1" indent="0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85000"/>
              <a:buFontTx/>
              <a:buNone/>
              <a:tabLst/>
              <a:defRPr sz="3168"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  <a:p>
            <a:pPr marL="565784" marR="0" lvl="0" indent="-565784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168"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73147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DDB1E-9A24-63FD-33F8-B168DBB4E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7D4A1A-B6FC-7DAE-1EEB-C2D3322306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7912" y="0"/>
            <a:ext cx="4784035" cy="68590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8764CB-AB82-616E-7996-AD4EEB73C4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566865" y="1281733"/>
            <a:ext cx="6506817" cy="429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323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5AE81-8F5F-0E53-72EF-BE71F4DAD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D3A4F0-D6D9-2BE1-6929-2A6782F0F0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760"/>
            <a:ext cx="12252614" cy="6824240"/>
          </a:xfrm>
          <a:prstGeom prst="rect">
            <a:avLst/>
          </a:prstGeom>
        </p:spPr>
      </p:pic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A35A2555-592B-493E-C726-3BFA940BE30E}"/>
              </a:ext>
            </a:extLst>
          </p:cNvPr>
          <p:cNvSpPr txBox="1">
            <a:spLocks/>
          </p:cNvSpPr>
          <p:nvPr/>
        </p:nvSpPr>
        <p:spPr>
          <a:xfrm>
            <a:off x="7803838" y="814734"/>
            <a:ext cx="4610303" cy="358184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 sz="3200"/>
            </a:pPr>
            <a:endParaRPr lang="en-US">
              <a:sym typeface="Calibri"/>
            </a:endParaRPr>
          </a:p>
          <a:p>
            <a:pPr marL="285750" indent="-285750" eaLnBrk="1" fontAlgn="auto" hangingPunct="1">
              <a:spcAft>
                <a:spcPts val="0"/>
              </a:spcAft>
              <a:buSzPct val="100000"/>
              <a:buFont typeface="Arial"/>
              <a:buChar char="•"/>
              <a:defRPr sz="3200"/>
            </a:pPr>
            <a:r>
              <a:rPr lang="en-US">
                <a:sym typeface="Calibri"/>
              </a:rPr>
              <a:t>Who uses Autopilot?</a:t>
            </a:r>
          </a:p>
          <a:p>
            <a:pPr marL="285750" indent="-285750" eaLnBrk="1" fontAlgn="auto" hangingPunct="1">
              <a:spcAft>
                <a:spcPts val="0"/>
              </a:spcAft>
              <a:buSzPct val="100000"/>
              <a:buFont typeface="Arial"/>
              <a:buChar char="•"/>
              <a:defRPr sz="3200"/>
            </a:pPr>
            <a:r>
              <a:rPr lang="en-US">
                <a:sym typeface="Calibri"/>
              </a:rPr>
              <a:t>What is ESP?</a:t>
            </a:r>
          </a:p>
          <a:p>
            <a:pPr marL="285750" indent="-285750" eaLnBrk="1" fontAlgn="auto" hangingPunct="1">
              <a:spcAft>
                <a:spcPts val="0"/>
              </a:spcAft>
              <a:buSzPct val="100000"/>
              <a:buFont typeface="Arial"/>
              <a:buChar char="•"/>
              <a:defRPr sz="3200"/>
            </a:pPr>
            <a:r>
              <a:rPr lang="en-US">
                <a:sym typeface="Calibri"/>
              </a:rPr>
              <a:t>Smart Glide ?</a:t>
            </a:r>
          </a:p>
          <a:p>
            <a:pPr marL="285750" indent="-285750" eaLnBrk="1" fontAlgn="auto" hangingPunct="1">
              <a:spcAft>
                <a:spcPts val="0"/>
              </a:spcAft>
              <a:buSzPct val="100000"/>
              <a:buFont typeface="Arial"/>
              <a:buChar char="•"/>
              <a:defRPr sz="3200"/>
            </a:pPr>
            <a:r>
              <a:rPr lang="en-US">
                <a:sym typeface="Calibri"/>
              </a:rPr>
              <a:t>Do you know how to turn ESP Off?</a:t>
            </a:r>
          </a:p>
          <a:p>
            <a:pPr marL="285750" indent="-285750" eaLnBrk="1" fontAlgn="auto" hangingPunct="1">
              <a:spcAft>
                <a:spcPts val="0"/>
              </a:spcAft>
              <a:buSzPct val="100000"/>
              <a:buFont typeface="Arial"/>
              <a:buChar char="•"/>
              <a:defRPr sz="3200"/>
            </a:pPr>
            <a:endParaRPr lang="en-US">
              <a:sym typeface="Calibri"/>
            </a:endParaRPr>
          </a:p>
          <a:p>
            <a:pPr marL="285750" indent="-285750" eaLnBrk="1" fontAlgn="auto" hangingPunct="1">
              <a:spcAft>
                <a:spcPts val="0"/>
              </a:spcAft>
              <a:buSzPct val="100000"/>
              <a:buFont typeface="Arial"/>
              <a:buChar char="•"/>
              <a:defRPr sz="3200"/>
            </a:pPr>
            <a:endParaRPr lang="en-US">
              <a:sym typeface="Calibri"/>
            </a:endParaRPr>
          </a:p>
          <a:p>
            <a:pPr marL="285750" indent="-285750" eaLnBrk="1" fontAlgn="auto" hangingPunct="1">
              <a:spcAft>
                <a:spcPts val="0"/>
              </a:spcAft>
              <a:buSzPct val="100000"/>
              <a:buFont typeface="Arial"/>
              <a:buChar char="•"/>
              <a:defRPr sz="3200"/>
            </a:pPr>
            <a:endParaRPr lang="en-US">
              <a:sym typeface="Calibri"/>
            </a:endParaRPr>
          </a:p>
          <a:p>
            <a:pPr marL="285750" indent="-285750" eaLnBrk="1" fontAlgn="auto" hangingPunct="1">
              <a:spcAft>
                <a:spcPts val="0"/>
              </a:spcAft>
              <a:buSzPct val="100000"/>
              <a:buFont typeface="Arial"/>
              <a:buChar char="•"/>
              <a:defRPr sz="3200"/>
            </a:pPr>
            <a:endParaRPr lang="en-US">
              <a:sym typeface="Calibri"/>
            </a:endParaRPr>
          </a:p>
          <a:p>
            <a:pPr marL="285750" indent="-285750" eaLnBrk="1" fontAlgn="auto" hangingPunct="1">
              <a:spcAft>
                <a:spcPts val="0"/>
              </a:spcAft>
              <a:buSzPct val="100000"/>
              <a:buFont typeface="Arial"/>
              <a:buChar char="•"/>
              <a:defRPr sz="3200"/>
            </a:pPr>
            <a:endParaRPr lang="en-US">
              <a:sym typeface="Calibri"/>
            </a:endParaRPr>
          </a:p>
          <a:p>
            <a:pPr marL="285750" indent="-285750" eaLnBrk="1" fontAlgn="auto" hangingPunct="1">
              <a:spcAft>
                <a:spcPts val="0"/>
              </a:spcAft>
              <a:buSzPct val="100000"/>
              <a:buFont typeface="Arial"/>
              <a:buChar char="•"/>
              <a:defRPr sz="3200"/>
            </a:pPr>
            <a:endParaRPr lang="en-US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63026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EE884B-9D29-7F71-41EA-1DEABC06B2AE}"/>
              </a:ext>
            </a:extLst>
          </p:cNvPr>
          <p:cNvSpPr txBox="1"/>
          <p:nvPr/>
        </p:nvSpPr>
        <p:spPr>
          <a:xfrm>
            <a:off x="1292507" y="388446"/>
            <a:ext cx="9606986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3200"/>
          </a:p>
          <a:p>
            <a:pPr algn="ctr"/>
            <a:r>
              <a:rPr lang="en-US" sz="5400" b="1">
                <a:solidFill>
                  <a:srgbClr val="FF0000"/>
                </a:solidFill>
              </a:rPr>
              <a:t>“What’s it doing? “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Use of Avionics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/>
              <a:t>Read STC and pilot guide for avionics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/>
              <a:t>Limitations - Know and comply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/>
              <a:t>Push a Button? Know what will happen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/>
              <a:t>Get some training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/>
              <a:t>Practice use in-flight in the flat lands first</a:t>
            </a:r>
          </a:p>
        </p:txBody>
      </p:sp>
    </p:spTree>
    <p:extLst>
      <p:ext uri="{BB962C8B-B14F-4D97-AF65-F5344CB8AC3E}">
        <p14:creationId xmlns:p14="http://schemas.microsoft.com/office/powerpoint/2010/main" val="34361351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00796-3BB9-C240-6AB0-A6653E167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61FBED98-91FF-13BB-1F30-A5FFBEC3DAFC}"/>
              </a:ext>
            </a:extLst>
          </p:cNvPr>
          <p:cNvSpPr txBox="1"/>
          <p:nvPr/>
        </p:nvSpPr>
        <p:spPr>
          <a:xfrm>
            <a:off x="2012146" y="675328"/>
            <a:ext cx="8167707" cy="5090655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5719" rIns="45719"/>
          <a:lstStyle/>
          <a:p>
            <a:pPr lvl="0" algn="ctr" defTabSz="905255" eaLnBrk="1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ct val="100000"/>
              <a:defRPr sz="3168"/>
            </a:pPr>
            <a:r>
              <a:rPr lang="en-US" sz="4400" b="1" kern="0">
                <a:latin typeface="Calibri"/>
                <a:cs typeface="Calibri"/>
                <a:sym typeface="Calibri"/>
              </a:rPr>
              <a:t>Weather Consideration</a:t>
            </a:r>
          </a:p>
          <a:p>
            <a:pPr lvl="0" algn="ctr" defTabSz="905255" eaLnBrk="1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ct val="100000"/>
              <a:defRPr sz="3168"/>
            </a:pPr>
            <a:endParaRPr lang="en-US" sz="4400" b="1" kern="0">
              <a:solidFill>
                <a:srgbClr val="FFFF00"/>
              </a:solidFill>
              <a:latin typeface="Calibri"/>
              <a:cs typeface="Calibri"/>
              <a:sym typeface="Calibri"/>
            </a:endParaRPr>
          </a:p>
          <a:p>
            <a:pPr marL="571500" lvl="0" indent="-571500" defTabSz="905255" eaLnBrk="1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sz="3168"/>
            </a:pPr>
            <a:r>
              <a:rPr lang="en-US" sz="3600" kern="0">
                <a:latin typeface="Calibri"/>
                <a:cs typeface="Calibri"/>
                <a:sym typeface="Calibri"/>
              </a:rPr>
              <a:t>Establish personal minimums “in mtns”</a:t>
            </a:r>
          </a:p>
          <a:p>
            <a:pPr marL="1028700" lvl="1" indent="-571500" defTabSz="905255" eaLnBrk="1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sz="3168"/>
            </a:pPr>
            <a:r>
              <a:rPr lang="en-US" sz="3600" kern="0">
                <a:latin typeface="Calibri"/>
                <a:cs typeface="Calibri"/>
                <a:sym typeface="Calibri"/>
              </a:rPr>
              <a:t>Wind at altitude</a:t>
            </a:r>
          </a:p>
          <a:p>
            <a:pPr marL="1028700" lvl="1" indent="-571500" defTabSz="905255" eaLnBrk="1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sz="3168"/>
            </a:pPr>
            <a:r>
              <a:rPr lang="en-US" sz="3600" kern="0">
                <a:latin typeface="Calibri"/>
                <a:cs typeface="Calibri"/>
                <a:sym typeface="Calibri"/>
              </a:rPr>
              <a:t>Enroute / destination vis</a:t>
            </a:r>
          </a:p>
          <a:p>
            <a:pPr marL="571500" indent="-571500" defTabSz="905255" eaLnBrk="1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sz="3168"/>
            </a:pPr>
            <a:r>
              <a:rPr lang="en-US" sz="3600" kern="0">
                <a:latin typeface="Calibri"/>
                <a:cs typeface="Calibri"/>
                <a:sym typeface="Calibri"/>
              </a:rPr>
              <a:t>Airport Cams</a:t>
            </a:r>
          </a:p>
          <a:p>
            <a:pPr marL="571500" indent="-571500" defTabSz="905255" eaLnBrk="1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sz="3168"/>
            </a:pPr>
            <a:r>
              <a:rPr lang="en-US" sz="3600" kern="0">
                <a:latin typeface="Calibri"/>
                <a:cs typeface="Calibri"/>
                <a:sym typeface="Calibri"/>
              </a:rPr>
              <a:t>Katabatic / Anabatic wind</a:t>
            </a:r>
          </a:p>
          <a:p>
            <a:pPr marL="571500" indent="-571500" defTabSz="905255" eaLnBrk="1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sz="3168"/>
            </a:pPr>
            <a:r>
              <a:rPr lang="en-US" sz="3600" kern="0">
                <a:latin typeface="Calibri"/>
                <a:cs typeface="Calibri"/>
                <a:sym typeface="Calibri"/>
              </a:rPr>
              <a:t>Sun/Shade affects lift</a:t>
            </a:r>
          </a:p>
          <a:p>
            <a:pPr algn="ctr"/>
            <a:r>
              <a:rPr lang="en-US"/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571500" marR="0" lvl="0" indent="-571500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Char char="•"/>
              <a:tabLst/>
              <a:defRPr sz="3168"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  <a:p>
            <a:pPr marL="0" marR="0" lvl="0" indent="0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85000"/>
              <a:buFontTx/>
              <a:buNone/>
              <a:tabLst/>
              <a:defRPr sz="3168"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  <a:p>
            <a:pPr marL="457200" marR="0" lvl="1" indent="0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85000"/>
              <a:buFontTx/>
              <a:buNone/>
              <a:tabLst/>
              <a:defRPr sz="3168"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  <a:p>
            <a:pPr marL="565784" marR="0" lvl="0" indent="-565784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168"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15178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C08306-F679-57A5-4398-6D7C692AD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4D0BC67-CB37-D405-37E7-A26349097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9943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02ED5-1B94-2B29-5675-97D59DAD7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itle 1">
            <a:extLst>
              <a:ext uri="{FF2B5EF4-FFF2-40B4-BE49-F238E27FC236}">
                <a16:creationId xmlns:a16="http://schemas.microsoft.com/office/drawing/2014/main" id="{5FC4E760-159E-9ABD-2AF1-29FA578FC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093808"/>
          </a:xfrm>
        </p:spPr>
        <p:txBody>
          <a:bodyPr/>
          <a:lstStyle/>
          <a:p>
            <a:r>
              <a:rPr lang="en-US"/>
              <a:t>VISIBILITY in Smoke</a:t>
            </a:r>
          </a:p>
        </p:txBody>
      </p:sp>
      <p:sp>
        <p:nvSpPr>
          <p:cNvPr id="3081" name="Text Placeholder 3">
            <a:extLst>
              <a:ext uri="{FF2B5EF4-FFF2-40B4-BE49-F238E27FC236}">
                <a16:creationId xmlns:a16="http://schemas.microsoft.com/office/drawing/2014/main" id="{174C0479-ACBC-22B1-6E11-CD2D5B4123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8734" y="2057400"/>
            <a:ext cx="4604983" cy="38115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Not always accurately forecast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Know airspace vis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ADM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Be proactive, have a Plan 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/>
              <a:t>Use it early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1DE64C0-721F-E698-1072-071EF05E5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>
            <a:fillRect/>
          </a:stretch>
        </p:blipFill>
        <p:spPr bwMode="auto">
          <a:xfrm>
            <a:off x="5183717" y="739675"/>
            <a:ext cx="6811789" cy="537865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8441965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408A2-6927-DFFA-4292-EA9F36349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preview">
            <a:extLst>
              <a:ext uri="{FF2B5EF4-FFF2-40B4-BE49-F238E27FC236}">
                <a16:creationId xmlns:a16="http://schemas.microsoft.com/office/drawing/2014/main" id="{6D9677B1-D5BE-BD2B-1C3E-B261F2AE1D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The image depicts a smooth, almost monochromatic surface with a subtle gradient.&#10;&#10;AI-generated content may be incorrect.">
            <a:extLst>
              <a:ext uri="{FF2B5EF4-FFF2-40B4-BE49-F238E27FC236}">
                <a16:creationId xmlns:a16="http://schemas.microsoft.com/office/drawing/2014/main" id="{56667C47-7260-3CCA-D90A-F6D13732E1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D2703F-13E7-B7DC-0C14-2DB8D4728982}"/>
              </a:ext>
            </a:extLst>
          </p:cNvPr>
          <p:cNvSpPr txBox="1"/>
          <p:nvPr/>
        </p:nvSpPr>
        <p:spPr>
          <a:xfrm>
            <a:off x="648182" y="821802"/>
            <a:ext cx="10278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2"/>
                </a:solidFill>
              </a:rPr>
              <a:t>Pop up IFR clearance, KBKE 9000’ climbing 11,000  </a:t>
            </a:r>
            <a:r>
              <a:rPr lang="en-US" sz="3600" b="1" err="1">
                <a:solidFill>
                  <a:schemeClr val="bg2"/>
                </a:solidFill>
              </a:rPr>
              <a:t>Hdg</a:t>
            </a:r>
            <a:r>
              <a:rPr lang="en-US" sz="3600" b="1">
                <a:solidFill>
                  <a:schemeClr val="bg2"/>
                </a:solidFill>
              </a:rPr>
              <a:t>  120</a:t>
            </a:r>
          </a:p>
        </p:txBody>
      </p:sp>
    </p:spTree>
    <p:extLst>
      <p:ext uri="{BB962C8B-B14F-4D97-AF65-F5344CB8AC3E}">
        <p14:creationId xmlns:p14="http://schemas.microsoft.com/office/powerpoint/2010/main" val="18714564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preview">
            <a:extLst>
              <a:ext uri="{FF2B5EF4-FFF2-40B4-BE49-F238E27FC236}">
                <a16:creationId xmlns:a16="http://schemas.microsoft.com/office/drawing/2014/main" id="{17F70F19-5049-DD8C-DAFC-06CF167611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preview">
            <a:extLst>
              <a:ext uri="{FF2B5EF4-FFF2-40B4-BE49-F238E27FC236}">
                <a16:creationId xmlns:a16="http://schemas.microsoft.com/office/drawing/2014/main" id="{A5513566-19C7-DF65-5C90-D7F0B8E662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Image preview">
            <a:extLst>
              <a:ext uri="{FF2B5EF4-FFF2-40B4-BE49-F238E27FC236}">
                <a16:creationId xmlns:a16="http://schemas.microsoft.com/office/drawing/2014/main" id="{B01D041E-30A8-BCAC-7EC3-AD1EBDB4F3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Image preview">
            <a:extLst>
              <a:ext uri="{FF2B5EF4-FFF2-40B4-BE49-F238E27FC236}">
                <a16:creationId xmlns:a16="http://schemas.microsoft.com/office/drawing/2014/main" id="{B89D75B3-0937-11B9-E580-C1A4311207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2" descr="Image preview">
            <a:extLst>
              <a:ext uri="{FF2B5EF4-FFF2-40B4-BE49-F238E27FC236}">
                <a16:creationId xmlns:a16="http://schemas.microsoft.com/office/drawing/2014/main" id="{AB4CFC0E-5DA9-3F05-684A-1035FE27A5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14" descr="Image preview">
            <a:extLst>
              <a:ext uri="{FF2B5EF4-FFF2-40B4-BE49-F238E27FC236}">
                <a16:creationId xmlns:a16="http://schemas.microsoft.com/office/drawing/2014/main" id="{8C578C99-525E-CB42-5BE9-33B19E5925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8821B49-A0A1-658A-6810-F56CBC669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385" y="0"/>
            <a:ext cx="72573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014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s it safe to look at the sun when it's obscured by smoke? | Globalnews.ca">
            <a:extLst>
              <a:ext uri="{FF2B5EF4-FFF2-40B4-BE49-F238E27FC236}">
                <a16:creationId xmlns:a16="http://schemas.microsoft.com/office/drawing/2014/main" id="{C1391B5E-401E-3A9F-5187-E72CAE9BD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365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F42E6-2298-4A4B-1F49-59C644E5F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>
            <a:extLst>
              <a:ext uri="{FF2B5EF4-FFF2-40B4-BE49-F238E27FC236}">
                <a16:creationId xmlns:a16="http://schemas.microsoft.com/office/drawing/2014/main" id="{395A0C5B-AECF-4F9F-8CA5-21898FBB3F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521902"/>
            <a:ext cx="10134600" cy="613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42640" tIns="685584" rIns="1142640" bIns="914112" anchor="ctr">
            <a:spAutoFit/>
          </a:bodyPr>
          <a:lstStyle>
            <a:lvl1pPr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lang="en-US" altLang="en-US" sz="2000" b="1">
                <a:solidFill>
                  <a:srgbClr val="FFFFFF"/>
                </a:solidFill>
                <a:cs typeface="Times New Roman" panose="02020603050405020304" pitchFamily="18" charset="0"/>
              </a:rPr>
              <a:t>PLANNING – Jim Hudson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altLang="en-US" sz="2000" b="1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PREFLIGNT PLANNING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GENERAL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□"/>
              <a:tabLst>
                <a:tab pos="457200" algn="l"/>
              </a:tabLst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 Aircraft –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Extra attention to brakes, wheels, tires, Tire Pressure.   Bring tie down ropes, stakes, tow bar, extra oil, window cleaner, towels, survival and 1</a:t>
            </a:r>
            <a:r>
              <a:rPr kumimoji="0" lang="en-US" altLang="en-US" sz="18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st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aid kit, fuel measuring stick.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altLang="en-US" sz="1800" b="1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ROUTE PLANNING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□"/>
              <a:tabLst>
                <a:tab pos="457200" algn="l"/>
              </a:tabLst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 Select destinations capable of plane performance, weight, and pilot skill.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□"/>
              <a:tabLst>
                <a:tab pos="457200" algn="l"/>
              </a:tabLst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 Plan route – fly roads, rivers, valleys, meadows, airstrips – maximize emergency landing possibilities.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□"/>
              <a:tabLst>
                <a:tab pos="457200" algn="l"/>
              </a:tabLst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 Choose Altitude – VFR alt. when possible, at least 1000’ over peaks, passes.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□"/>
              <a:tabLst>
                <a:tab pos="457200" algn="l"/>
              </a:tabLst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 Plan alternate routes (low level) for weather, low ceilings.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□"/>
              <a:tabLst>
                <a:tab pos="457200" algn="l"/>
              </a:tabLst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 Estimate flight times, fuel burn (1 hr. min reserve to refueling locations)</a:t>
            </a:r>
          </a:p>
        </p:txBody>
      </p:sp>
    </p:spTree>
    <p:extLst>
      <p:ext uri="{BB962C8B-B14F-4D97-AF65-F5344CB8AC3E}">
        <p14:creationId xmlns:p14="http://schemas.microsoft.com/office/powerpoint/2010/main" val="20628426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099EA6-8BCC-5CB5-ADFE-C0DDCB987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C1700FFE-8A45-42CC-A869-8B71DC793435}"/>
              </a:ext>
            </a:extLst>
          </p:cNvPr>
          <p:cNvSpPr txBox="1"/>
          <p:nvPr/>
        </p:nvSpPr>
        <p:spPr>
          <a:xfrm>
            <a:off x="1931123" y="675328"/>
            <a:ext cx="8167707" cy="5090655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5719" rIns="45719"/>
          <a:lstStyle/>
          <a:p>
            <a:pPr lvl="0" algn="ctr" defTabSz="905255" eaLnBrk="1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ct val="100000"/>
              <a:defRPr sz="3168"/>
            </a:pPr>
            <a:r>
              <a:rPr lang="en-US" sz="4800" b="1"/>
              <a:t>SUN </a:t>
            </a:r>
          </a:p>
          <a:p>
            <a:endParaRPr lang="en-US" sz="32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/>
              <a:t>Morning vs evening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/>
              <a:t>Windshield vis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600"/>
              <a:t>Clean (preparation)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/>
              <a:t>Terrain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600"/>
              <a:t>Sunny / Shade / Smoke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/>
              <a:t>Sunglasses – polarized??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/>
              <a:t>On Final  - Go around?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990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A92465-8012-A860-5B7D-1E1306CD9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E45A5-B206-0ACF-DA01-481A64A45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120" y="329879"/>
            <a:ext cx="3932767" cy="1600200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r>
              <a:rPr lang="en-US" sz="4400" b="1">
                <a:solidFill>
                  <a:schemeClr val="tx1"/>
                </a:solidFill>
              </a:rPr>
              <a:t>Trees</a:t>
            </a:r>
            <a:br>
              <a:rPr lang="en-US" b="1" kern="120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</a:br>
            <a:endParaRPr lang="en-US" kern="1200"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2052" name="Picture 4" descr="Picture of the day: On short final — General Aviation News">
            <a:extLst>
              <a:ext uri="{FF2B5EF4-FFF2-40B4-BE49-F238E27FC236}">
                <a16:creationId xmlns:a16="http://schemas.microsoft.com/office/drawing/2014/main" id="{DE39BAA3-9AB3-7871-D0BF-EF90BCF841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0689" y="797615"/>
            <a:ext cx="6930764" cy="519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05FCCDE0-3178-1AB4-BCF2-9E0ABA3721D7}"/>
              </a:ext>
            </a:extLst>
          </p:cNvPr>
          <p:cNvSpPr txBox="1"/>
          <p:nvPr/>
        </p:nvSpPr>
        <p:spPr bwMode="auto">
          <a:xfrm>
            <a:off x="840318" y="2057400"/>
            <a:ext cx="4646082" cy="4135056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defTabSz="905255" eaLnBrk="1">
              <a:spcBef>
                <a:spcPct val="20000"/>
              </a:spcBef>
              <a:buClr>
                <a:schemeClr val="tx2"/>
              </a:buClr>
              <a:buSzPct val="100000"/>
              <a:defRPr sz="3168"/>
            </a:pPr>
            <a:endParaRPr lang="en-US" sz="1600" b="1" kern="1200">
              <a:latin typeface="+mn-lt"/>
              <a:ea typeface="+mn-ea"/>
              <a:cs typeface="+mn-cs"/>
            </a:endParaRPr>
          </a:p>
          <a:p>
            <a:pPr marL="2857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3200">
                <a:latin typeface="+mn-lt"/>
              </a:rPr>
              <a:t>How to tell if you’re above or below?</a:t>
            </a:r>
          </a:p>
          <a:p>
            <a:pPr marL="2857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3200">
                <a:latin typeface="+mn-lt"/>
              </a:rPr>
              <a:t>Don’t stare 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Fixation</a:t>
            </a:r>
          </a:p>
          <a:p>
            <a:pPr marL="2857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3200">
                <a:latin typeface="+mn-lt"/>
              </a:rPr>
              <a:t>Taxiing?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3200">
                <a:latin typeface="+mn-lt"/>
              </a:rPr>
              <a:t>Clear wings/tail</a:t>
            </a:r>
          </a:p>
          <a:p>
            <a:pPr lvl="1">
              <a:spcBef>
                <a:spcPct val="20000"/>
              </a:spcBef>
              <a:buClr>
                <a:schemeClr val="tx2"/>
              </a:buClr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285750" indent="-285750" defTabSz="905255" eaLnBrk="1">
              <a:spcBef>
                <a:spcPct val="20000"/>
              </a:spcBef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  <a:defRPr sz="3168"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indent="-285750" defTabSz="905255" eaLnBrk="1" latinLnBrk="0" hangingPunct="0">
              <a:spcBef>
                <a:spcPct val="20000"/>
              </a:spcBef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  <a:tabLst/>
              <a:defRPr sz="3168"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indent="-285750" defTabSz="905255" eaLnBrk="1" latinLnBrk="0" hangingPunct="0">
              <a:spcBef>
                <a:spcPct val="20000"/>
              </a:spcBef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  <a:tabLst/>
              <a:defRPr sz="3168"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defTabSz="905255" eaLnBrk="1" latinLnBrk="0" hangingPunct="0">
              <a:spcBef>
                <a:spcPct val="20000"/>
              </a:spcBef>
              <a:buClr>
                <a:schemeClr val="tx2"/>
              </a:buClr>
              <a:buSzPct val="100000"/>
              <a:tabLst/>
              <a:defRPr sz="3168"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BCEC60-FC48-DD94-9E37-7C1BEDF8CCEA}"/>
              </a:ext>
            </a:extLst>
          </p:cNvPr>
          <p:cNvSpPr txBox="1"/>
          <p:nvPr/>
        </p:nvSpPr>
        <p:spPr>
          <a:xfrm>
            <a:off x="9626875" y="6870700"/>
            <a:ext cx="2565125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latin typeface="+mn-lt"/>
                <a:hlinkClick r:id="rId4" tooltip="https://no.wikipedia.org/wiki/Cessna_17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  <a:latin typeface="+mn-lt"/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latin typeface="+mn-lt"/>
                <a:hlinkClick r:id="rId5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149818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B1210-9A0A-CF57-B94D-8580E00E8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6B10E2C7-6C15-1AF8-CEB3-4CB48751D5AF}"/>
              </a:ext>
            </a:extLst>
          </p:cNvPr>
          <p:cNvSpPr txBox="1"/>
          <p:nvPr/>
        </p:nvSpPr>
        <p:spPr>
          <a:xfrm>
            <a:off x="2185161" y="676113"/>
            <a:ext cx="8167707" cy="5090655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5719" rIns="45719"/>
          <a:lstStyle/>
          <a:p>
            <a:pPr lvl="0" algn="ctr" defTabSz="905255" eaLnBrk="1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ct val="100000"/>
              <a:defRPr sz="3168"/>
            </a:pPr>
            <a:r>
              <a:rPr lang="en-US" sz="3600" kern="0">
                <a:latin typeface="Calibri"/>
                <a:cs typeface="Calibri"/>
                <a:sym typeface="Calibri"/>
              </a:rPr>
              <a:t>PLAN  - PREPARE - PRACTICE</a:t>
            </a:r>
          </a:p>
          <a:p>
            <a:pPr algn="ctr"/>
            <a:endParaRPr lang="en-US"/>
          </a:p>
          <a:p>
            <a:pPr algn="ctr"/>
            <a:r>
              <a:rPr lang="en-US" sz="3200" b="1"/>
              <a:t>Practice -Jim Manley</a:t>
            </a:r>
          </a:p>
          <a:p>
            <a:endParaRPr lang="en-US" sz="32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/>
              <a:t>Currency &amp; Personal Minimums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/>
              <a:t>Airstrip Recon</a:t>
            </a:r>
          </a:p>
          <a:p>
            <a:r>
              <a:rPr lang="en-US" sz="3200"/>
              <a:t> </a:t>
            </a:r>
            <a:endParaRPr lang="en-US" sz="3600" kern="0">
              <a:latin typeface="Calibri"/>
              <a:cs typeface="Calibri"/>
              <a:sym typeface="Calibri"/>
            </a:endParaRPr>
          </a:p>
          <a:p>
            <a:pPr marL="571500" marR="0" lvl="0" indent="-571500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Char char="•"/>
              <a:tabLst/>
              <a:defRPr sz="3168"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  <a:p>
            <a:pPr marL="0" marR="0" lvl="0" indent="0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85000"/>
              <a:buFontTx/>
              <a:buNone/>
              <a:tabLst/>
              <a:defRPr sz="3168"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  <a:p>
            <a:pPr marL="457200" marR="0" lvl="1" indent="0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85000"/>
              <a:buFontTx/>
              <a:buNone/>
              <a:tabLst/>
              <a:defRPr sz="3168"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  <a:p>
            <a:pPr marL="565784" marR="0" lvl="0" indent="-565784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168"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81907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69143-7495-88C0-BFB2-0C482B94B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BD17671E-BA68-5F2E-FCE5-C0D642ED0A70}"/>
              </a:ext>
            </a:extLst>
          </p:cNvPr>
          <p:cNvSpPr txBox="1"/>
          <p:nvPr/>
        </p:nvSpPr>
        <p:spPr>
          <a:xfrm>
            <a:off x="2185161" y="676113"/>
            <a:ext cx="8167707" cy="2458973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5719" rIns="45719"/>
          <a:lstStyle/>
          <a:p>
            <a:pPr lvl="0" algn="ctr" defTabSz="905255" eaLnBrk="1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ct val="100000"/>
              <a:defRPr sz="3168"/>
            </a:pPr>
            <a:r>
              <a:rPr lang="en-US" sz="3600" kern="0">
                <a:latin typeface="Calibri"/>
                <a:cs typeface="Calibri"/>
                <a:sym typeface="Calibri"/>
              </a:rPr>
              <a:t>PLAN  - PREPARE - PRACTICE</a:t>
            </a:r>
          </a:p>
          <a:p>
            <a:pPr algn="ctr"/>
            <a:endParaRPr lang="en-US"/>
          </a:p>
          <a:p>
            <a:pPr algn="ctr"/>
            <a:r>
              <a:rPr lang="en-US" sz="3200" b="1"/>
              <a:t>Practice -Jim Manley</a:t>
            </a:r>
          </a:p>
          <a:p>
            <a:endParaRPr lang="en-US" sz="32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/>
              <a:t>Currency &amp; Personal Minimums</a:t>
            </a:r>
          </a:p>
          <a:p>
            <a:r>
              <a:rPr lang="en-US" sz="3200"/>
              <a:t> </a:t>
            </a:r>
            <a:endParaRPr lang="en-US" sz="3600" kern="0">
              <a:latin typeface="Calibri"/>
              <a:cs typeface="Calibri"/>
              <a:sym typeface="Calibri"/>
            </a:endParaRPr>
          </a:p>
          <a:p>
            <a:pPr marL="571500" marR="0" lvl="0" indent="-571500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Char char="•"/>
              <a:tabLst/>
              <a:defRPr sz="3168"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  <a:p>
            <a:pPr marL="0" marR="0" lvl="0" indent="0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85000"/>
              <a:buFontTx/>
              <a:buNone/>
              <a:tabLst/>
              <a:defRPr sz="3168"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  <a:p>
            <a:pPr marL="457200" marR="0" lvl="1" indent="0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85000"/>
              <a:buFontTx/>
              <a:buNone/>
              <a:tabLst/>
              <a:defRPr sz="3168"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  <a:p>
            <a:pPr marL="565784" marR="0" lvl="0" indent="-565784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168"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F0C210-ADC2-125A-B213-B06502BD93FB}"/>
              </a:ext>
            </a:extLst>
          </p:cNvPr>
          <p:cNvSpPr txBox="1"/>
          <p:nvPr/>
        </p:nvSpPr>
        <p:spPr>
          <a:xfrm>
            <a:off x="593271" y="2971800"/>
            <a:ext cx="110054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5400">
                <a:solidFill>
                  <a:srgbClr val="FFFF00"/>
                </a:solidFill>
              </a:rPr>
              <a:t>Remembering </a:t>
            </a:r>
          </a:p>
          <a:p>
            <a:pPr lvl="1" algn="ctr"/>
            <a:r>
              <a:rPr lang="en-US" sz="5400">
                <a:solidFill>
                  <a:srgbClr val="FFFF00"/>
                </a:solidFill>
              </a:rPr>
              <a:t>doing a task well is</a:t>
            </a:r>
          </a:p>
          <a:p>
            <a:pPr marL="469900" lvl="1" algn="ctr"/>
            <a:r>
              <a:rPr lang="en-US" sz="5400">
                <a:solidFill>
                  <a:srgbClr val="FFFF00"/>
                </a:solidFill>
              </a:rPr>
              <a:t>NOT THE SAME </a:t>
            </a:r>
          </a:p>
          <a:p>
            <a:pPr marL="469900" lvl="1" algn="ctr"/>
            <a:r>
              <a:rPr lang="en-US" sz="5400">
                <a:solidFill>
                  <a:srgbClr val="FFFF00"/>
                </a:solidFill>
              </a:rPr>
              <a:t>As doing it well now</a:t>
            </a:r>
          </a:p>
        </p:txBody>
      </p:sp>
    </p:spTree>
    <p:extLst>
      <p:ext uri="{BB962C8B-B14F-4D97-AF65-F5344CB8AC3E}">
        <p14:creationId xmlns:p14="http://schemas.microsoft.com/office/powerpoint/2010/main" val="18583296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77587-400D-9F88-97CD-01660E393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EC077E7-D001-BAF2-C253-563AE7BA65AE}"/>
              </a:ext>
            </a:extLst>
          </p:cNvPr>
          <p:cNvSpPr txBox="1"/>
          <p:nvPr/>
        </p:nvSpPr>
        <p:spPr>
          <a:xfrm>
            <a:off x="2185161" y="676113"/>
            <a:ext cx="8167707" cy="5090655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5719" rIns="45719"/>
          <a:lstStyle/>
          <a:p>
            <a:pPr lvl="0" algn="ctr" defTabSz="905255" eaLnBrk="1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ct val="100000"/>
              <a:defRPr sz="3168"/>
            </a:pPr>
            <a:r>
              <a:rPr lang="en-US" sz="3600" kern="0">
                <a:latin typeface="Calibri"/>
                <a:cs typeface="Calibri"/>
                <a:sym typeface="Calibri"/>
              </a:rPr>
              <a:t>PLAN  - PREPARE - PRACTICE</a:t>
            </a:r>
          </a:p>
          <a:p>
            <a:pPr algn="ctr"/>
            <a:endParaRPr lang="en-US"/>
          </a:p>
          <a:p>
            <a:pPr algn="ctr"/>
            <a:r>
              <a:rPr lang="en-US" sz="3200" b="1"/>
              <a:t>Practice -Jim Manley</a:t>
            </a:r>
          </a:p>
          <a:p>
            <a:endParaRPr lang="en-US" sz="32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/>
              <a:t>Currency &amp; Personal Minimums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600" b="1">
                <a:solidFill>
                  <a:srgbClr val="FF0000"/>
                </a:solidFill>
              </a:rPr>
              <a:t>3 Aviator Competence Areas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FFFF00"/>
                </a:solidFill>
              </a:rPr>
              <a:t>Knowledge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FFFF00"/>
                </a:solidFill>
              </a:rPr>
              <a:t>Skill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FFFF00"/>
                </a:solidFill>
              </a:rPr>
              <a:t>Judgement</a:t>
            </a:r>
          </a:p>
          <a:p>
            <a:r>
              <a:rPr lang="en-US" sz="3200"/>
              <a:t> </a:t>
            </a:r>
            <a:endParaRPr lang="en-US" sz="3600" kern="0">
              <a:latin typeface="Calibri"/>
              <a:cs typeface="Calibri"/>
              <a:sym typeface="Calibri"/>
            </a:endParaRPr>
          </a:p>
          <a:p>
            <a:pPr marL="571500" marR="0" lvl="0" indent="-571500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Char char="•"/>
              <a:tabLst/>
              <a:defRPr sz="3168"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  <a:p>
            <a:pPr marL="0" marR="0" lvl="0" indent="0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85000"/>
              <a:buFontTx/>
              <a:buNone/>
              <a:tabLst/>
              <a:defRPr sz="3168"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  <a:p>
            <a:pPr marL="457200" marR="0" lvl="1" indent="0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85000"/>
              <a:buFontTx/>
              <a:buNone/>
              <a:tabLst/>
              <a:defRPr sz="3168"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  <a:p>
            <a:pPr marL="565784" marR="0" lvl="0" indent="-565784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168"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88719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B285F-2601-2810-3A56-519C338E2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24AEA89-0FE9-0584-B070-CBD271BD70BA}"/>
              </a:ext>
            </a:extLst>
          </p:cNvPr>
          <p:cNvSpPr txBox="1"/>
          <p:nvPr/>
        </p:nvSpPr>
        <p:spPr>
          <a:xfrm>
            <a:off x="2185161" y="676113"/>
            <a:ext cx="8167707" cy="5090655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5719" rIns="45719"/>
          <a:lstStyle/>
          <a:p>
            <a:pPr lvl="0" algn="ctr" defTabSz="905255" eaLnBrk="1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ct val="100000"/>
              <a:defRPr sz="3168"/>
            </a:pPr>
            <a:r>
              <a:rPr lang="en-US" sz="3600" kern="0">
                <a:latin typeface="Calibri"/>
                <a:cs typeface="Calibri"/>
                <a:sym typeface="Calibri"/>
              </a:rPr>
              <a:t>PLAN  - PREPARE - PRACTICE</a:t>
            </a:r>
          </a:p>
          <a:p>
            <a:pPr algn="ctr"/>
            <a:endParaRPr lang="en-US"/>
          </a:p>
          <a:p>
            <a:pPr algn="ctr"/>
            <a:r>
              <a:rPr lang="en-US" sz="3200" b="1"/>
              <a:t>Practice -Jim Manley</a:t>
            </a:r>
          </a:p>
          <a:p>
            <a:endParaRPr lang="en-US" sz="32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/>
              <a:t>Currency &amp; Personal Minimums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600" b="1">
                <a:solidFill>
                  <a:srgbClr val="FF0000"/>
                </a:solidFill>
              </a:rPr>
              <a:t>3 Aviator Competence Areas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FFFF00"/>
                </a:solidFill>
              </a:rPr>
              <a:t>Knowledge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sz="3200"/>
              <a:t>Easiest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sz="3200"/>
              <a:t>Study</a:t>
            </a:r>
          </a:p>
          <a:p>
            <a:r>
              <a:rPr lang="en-US" sz="3200"/>
              <a:t> </a:t>
            </a:r>
            <a:endParaRPr lang="en-US" sz="3600" kern="0">
              <a:latin typeface="Calibri"/>
              <a:cs typeface="Calibri"/>
              <a:sym typeface="Calibri"/>
            </a:endParaRPr>
          </a:p>
          <a:p>
            <a:pPr marL="571500" marR="0" lvl="0" indent="-571500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Char char="•"/>
              <a:tabLst/>
              <a:defRPr sz="3168"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  <a:p>
            <a:pPr marL="0" marR="0" lvl="0" indent="0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85000"/>
              <a:buFontTx/>
              <a:buNone/>
              <a:tabLst/>
              <a:defRPr sz="3168"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  <a:p>
            <a:pPr marL="457200" marR="0" lvl="1" indent="0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85000"/>
              <a:buFontTx/>
              <a:buNone/>
              <a:tabLst/>
              <a:defRPr sz="3168"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  <a:p>
            <a:pPr marL="565784" marR="0" lvl="0" indent="-565784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168"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62600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C188C-CC93-94E6-0518-7FF074642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0C3DDFED-4FE6-B53A-5B07-3F12FBDD5640}"/>
              </a:ext>
            </a:extLst>
          </p:cNvPr>
          <p:cNvSpPr txBox="1"/>
          <p:nvPr/>
        </p:nvSpPr>
        <p:spPr>
          <a:xfrm>
            <a:off x="2185161" y="676113"/>
            <a:ext cx="8167707" cy="5090655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5719" rIns="45719"/>
          <a:lstStyle/>
          <a:p>
            <a:pPr lvl="0" algn="ctr" defTabSz="905255" eaLnBrk="1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ct val="100000"/>
              <a:defRPr sz="3168"/>
            </a:pPr>
            <a:r>
              <a:rPr lang="en-US" sz="3600" kern="0">
                <a:latin typeface="Calibri"/>
                <a:cs typeface="Calibri"/>
                <a:sym typeface="Calibri"/>
              </a:rPr>
              <a:t>PLAN  - PREPARE - PRACTICE</a:t>
            </a:r>
          </a:p>
          <a:p>
            <a:pPr algn="ctr"/>
            <a:endParaRPr lang="en-US"/>
          </a:p>
          <a:p>
            <a:pPr algn="ctr"/>
            <a:r>
              <a:rPr lang="en-US" sz="3200" b="1"/>
              <a:t>Practice -Jim Manley</a:t>
            </a:r>
          </a:p>
          <a:p>
            <a:endParaRPr lang="en-US" sz="32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/>
              <a:t>Currency &amp; Personal Minimums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600" b="1">
                <a:solidFill>
                  <a:srgbClr val="FF0000"/>
                </a:solidFill>
              </a:rPr>
              <a:t>3 Aviator Competence Areas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FFFF00"/>
                </a:solidFill>
              </a:rPr>
              <a:t>Knowledge Currency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sz="3200"/>
              <a:t>NOTAMS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sz="3200"/>
              <a:t>New Technology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sz="3200"/>
              <a:t>Aerodynamics you forgot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sz="3200"/>
              <a:t>Different airplane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sz="3200" err="1"/>
              <a:t>Etc</a:t>
            </a:r>
            <a:r>
              <a:rPr lang="en-US" sz="3200"/>
              <a:t>…</a:t>
            </a:r>
          </a:p>
          <a:p>
            <a:r>
              <a:rPr lang="en-US" sz="3200"/>
              <a:t> </a:t>
            </a:r>
            <a:endParaRPr lang="en-US" sz="3600" kern="0">
              <a:latin typeface="Calibri"/>
              <a:cs typeface="Calibri"/>
              <a:sym typeface="Calibri"/>
            </a:endParaRPr>
          </a:p>
          <a:p>
            <a:pPr marL="571500" marR="0" lvl="0" indent="-571500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Char char="•"/>
              <a:tabLst/>
              <a:defRPr sz="3168"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  <a:p>
            <a:pPr marL="0" marR="0" lvl="0" indent="0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85000"/>
              <a:buFontTx/>
              <a:buNone/>
              <a:tabLst/>
              <a:defRPr sz="3168"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  <a:p>
            <a:pPr marL="457200" marR="0" lvl="1" indent="0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85000"/>
              <a:buFontTx/>
              <a:buNone/>
              <a:tabLst/>
              <a:defRPr sz="3168"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  <a:p>
            <a:pPr marL="565784" marR="0" lvl="0" indent="-565784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168"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74449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35526-3026-E871-FB09-9CF7D9DAD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7DD48269-200B-DCAB-E253-021B055F30E6}"/>
              </a:ext>
            </a:extLst>
          </p:cNvPr>
          <p:cNvSpPr txBox="1"/>
          <p:nvPr/>
        </p:nvSpPr>
        <p:spPr>
          <a:xfrm>
            <a:off x="2185161" y="676113"/>
            <a:ext cx="8167707" cy="5090655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5719" rIns="45719"/>
          <a:lstStyle/>
          <a:p>
            <a:pPr lvl="0" algn="ctr" defTabSz="905255" eaLnBrk="1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ct val="100000"/>
              <a:defRPr sz="3168"/>
            </a:pPr>
            <a:r>
              <a:rPr lang="en-US" sz="3600" kern="0">
                <a:latin typeface="Calibri"/>
                <a:cs typeface="Calibri"/>
                <a:sym typeface="Calibri"/>
              </a:rPr>
              <a:t>PLAN  - PREPARE - PRACTICE</a:t>
            </a:r>
          </a:p>
          <a:p>
            <a:pPr algn="ctr"/>
            <a:endParaRPr lang="en-US"/>
          </a:p>
          <a:p>
            <a:pPr algn="ctr"/>
            <a:r>
              <a:rPr lang="en-US" sz="3200" b="1"/>
              <a:t>Practice -Jim Manley</a:t>
            </a:r>
          </a:p>
          <a:p>
            <a:endParaRPr lang="en-US" sz="32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/>
              <a:t>Currency &amp; Personal Minimums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600" b="1">
                <a:solidFill>
                  <a:srgbClr val="FF0000"/>
                </a:solidFill>
              </a:rPr>
              <a:t>3 Aviator Competence Areas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FFFF00"/>
                </a:solidFill>
              </a:rPr>
              <a:t>Skill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sz="3200"/>
              <a:t>Hand-Eye coordination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sz="3200"/>
              <a:t>Practice</a:t>
            </a:r>
          </a:p>
          <a:p>
            <a:r>
              <a:rPr lang="en-US" sz="3200"/>
              <a:t> </a:t>
            </a:r>
            <a:endParaRPr lang="en-US" sz="3600" kern="0">
              <a:latin typeface="Calibri"/>
              <a:cs typeface="Calibri"/>
              <a:sym typeface="Calibri"/>
            </a:endParaRPr>
          </a:p>
          <a:p>
            <a:pPr marL="571500" marR="0" lvl="0" indent="-571500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Char char="•"/>
              <a:tabLst/>
              <a:defRPr sz="3168"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  <a:p>
            <a:pPr marL="0" marR="0" lvl="0" indent="0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85000"/>
              <a:buFontTx/>
              <a:buNone/>
              <a:tabLst/>
              <a:defRPr sz="3168"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  <a:p>
            <a:pPr marL="457200" marR="0" lvl="1" indent="0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85000"/>
              <a:buFontTx/>
              <a:buNone/>
              <a:tabLst/>
              <a:defRPr sz="3168"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  <a:p>
            <a:pPr marL="565784" marR="0" lvl="0" indent="-565784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168"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84602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8550C-F870-5B05-43A1-6144CC34D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A0D1210F-AB22-2EBA-BBBB-35EF30C01C63}"/>
              </a:ext>
            </a:extLst>
          </p:cNvPr>
          <p:cNvSpPr txBox="1"/>
          <p:nvPr/>
        </p:nvSpPr>
        <p:spPr>
          <a:xfrm>
            <a:off x="2185161" y="676113"/>
            <a:ext cx="8167707" cy="5996150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5719" rIns="45719"/>
          <a:lstStyle/>
          <a:p>
            <a:pPr lvl="0" algn="ctr" defTabSz="905255" eaLnBrk="1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ct val="100000"/>
              <a:defRPr sz="3168"/>
            </a:pPr>
            <a:r>
              <a:rPr lang="en-US" sz="3600" kern="0">
                <a:latin typeface="Calibri"/>
                <a:cs typeface="Calibri"/>
                <a:sym typeface="Calibri"/>
              </a:rPr>
              <a:t>PLAN  - PREPARE - PRACTICE</a:t>
            </a:r>
          </a:p>
          <a:p>
            <a:pPr algn="ctr"/>
            <a:endParaRPr lang="en-US"/>
          </a:p>
          <a:p>
            <a:pPr algn="ctr"/>
            <a:r>
              <a:rPr lang="en-US" sz="3200" b="1"/>
              <a:t>Practice -Jim Manley</a:t>
            </a:r>
          </a:p>
          <a:p>
            <a:endParaRPr lang="en-US" sz="32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/>
              <a:t>Currency &amp; Personal Minimums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600" b="1">
                <a:solidFill>
                  <a:srgbClr val="FF0000"/>
                </a:solidFill>
              </a:rPr>
              <a:t>3 Aviator Competence Areas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FFFF00"/>
                </a:solidFill>
              </a:rPr>
              <a:t>Skill Currency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sz="3200"/>
              <a:t>Hand-Eye coordination degrades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sz="3200"/>
              <a:t>MAF example</a:t>
            </a:r>
          </a:p>
          <a:p>
            <a:pPr marL="2286000" lvl="4" indent="-457200">
              <a:buFont typeface="Arial" panose="020B0604020202020204" pitchFamily="34" charset="0"/>
              <a:buChar char="•"/>
            </a:pPr>
            <a:r>
              <a:rPr lang="en-US" sz="3200"/>
              <a:t>Category 2 &amp; 3 strips daily</a:t>
            </a:r>
          </a:p>
          <a:p>
            <a:pPr marL="2286000" lvl="4" indent="-457200">
              <a:buFont typeface="Arial" panose="020B0604020202020204" pitchFamily="34" charset="0"/>
              <a:buChar char="•"/>
            </a:pPr>
            <a:r>
              <a:rPr lang="en-US" sz="3200"/>
              <a:t>After 1 week off, needed a day to spool up again </a:t>
            </a:r>
          </a:p>
          <a:p>
            <a:pPr marL="2286000" lvl="4" indent="-457200">
              <a:buFont typeface="Arial" panose="020B0604020202020204" pitchFamily="34" charset="0"/>
              <a:buChar char="•"/>
            </a:pPr>
            <a:endParaRPr lang="en-US" sz="3200"/>
          </a:p>
          <a:p>
            <a:r>
              <a:rPr lang="en-US" sz="3200"/>
              <a:t> </a:t>
            </a:r>
            <a:endParaRPr lang="en-US" sz="3600" kern="0">
              <a:latin typeface="Calibri"/>
              <a:cs typeface="Calibri"/>
              <a:sym typeface="Calibri"/>
            </a:endParaRPr>
          </a:p>
          <a:p>
            <a:pPr marL="571500" marR="0" lvl="0" indent="-571500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Char char="•"/>
              <a:tabLst/>
              <a:defRPr sz="3168"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  <a:p>
            <a:pPr marL="0" marR="0" lvl="0" indent="0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85000"/>
              <a:buFontTx/>
              <a:buNone/>
              <a:tabLst/>
              <a:defRPr sz="3168"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  <a:p>
            <a:pPr marL="457200" marR="0" lvl="1" indent="0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85000"/>
              <a:buFontTx/>
              <a:buNone/>
              <a:tabLst/>
              <a:defRPr sz="3168"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  <a:p>
            <a:pPr marL="565784" marR="0" lvl="0" indent="-565784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168"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61935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0625A-B56E-D506-C08A-3DDE4DB01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A2EFEB2-5BF0-8605-6CFF-CF42352E4E3E}"/>
              </a:ext>
            </a:extLst>
          </p:cNvPr>
          <p:cNvSpPr txBox="1"/>
          <p:nvPr/>
        </p:nvSpPr>
        <p:spPr>
          <a:xfrm>
            <a:off x="2185161" y="676113"/>
            <a:ext cx="8167707" cy="5090655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5719" rIns="45719"/>
          <a:lstStyle/>
          <a:p>
            <a:pPr lvl="0" algn="ctr" defTabSz="905255" eaLnBrk="1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ct val="100000"/>
              <a:defRPr sz="3168"/>
            </a:pPr>
            <a:r>
              <a:rPr lang="en-US" sz="3600" kern="0">
                <a:latin typeface="Calibri"/>
                <a:cs typeface="Calibri"/>
                <a:sym typeface="Calibri"/>
              </a:rPr>
              <a:t>PLAN  - PREPARE - PRACTICE</a:t>
            </a:r>
          </a:p>
          <a:p>
            <a:pPr algn="ctr"/>
            <a:endParaRPr lang="en-US"/>
          </a:p>
          <a:p>
            <a:pPr algn="ctr"/>
            <a:r>
              <a:rPr lang="en-US" sz="3200" b="1"/>
              <a:t>Practice -Jim Manley</a:t>
            </a:r>
          </a:p>
          <a:p>
            <a:endParaRPr lang="en-US" sz="32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/>
              <a:t>Currency &amp; Personal Minimums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600" b="1">
                <a:solidFill>
                  <a:srgbClr val="FF0000"/>
                </a:solidFill>
              </a:rPr>
              <a:t>3 Aviator Competence Areas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FFFF00"/>
                </a:solidFill>
              </a:rPr>
              <a:t>Judgement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sz="3200"/>
              <a:t>Hardest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sz="3200"/>
              <a:t>Character</a:t>
            </a:r>
          </a:p>
          <a:p>
            <a:pPr marL="2286000" lvl="4" indent="-457200">
              <a:buFont typeface="Arial" panose="020B0604020202020204" pitchFamily="34" charset="0"/>
              <a:buChar char="•"/>
            </a:pPr>
            <a:r>
              <a:rPr lang="en-US" sz="3200"/>
              <a:t>Do the right thing </a:t>
            </a:r>
          </a:p>
          <a:p>
            <a:pPr lvl="4"/>
            <a:r>
              <a:rPr lang="en-US" sz="3200"/>
              <a:t>     when no one is looking</a:t>
            </a:r>
          </a:p>
          <a:p>
            <a:r>
              <a:rPr lang="en-US" sz="3200"/>
              <a:t> </a:t>
            </a:r>
            <a:endParaRPr lang="en-US" sz="3600" kern="0">
              <a:latin typeface="Calibri"/>
              <a:cs typeface="Calibri"/>
              <a:sym typeface="Calibri"/>
            </a:endParaRPr>
          </a:p>
          <a:p>
            <a:pPr marL="571500" marR="0" lvl="0" indent="-571500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Char char="•"/>
              <a:tabLst/>
              <a:defRPr sz="3168"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  <a:p>
            <a:pPr marL="0" marR="0" lvl="0" indent="0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85000"/>
              <a:buFontTx/>
              <a:buNone/>
              <a:tabLst/>
              <a:defRPr sz="3168"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  <a:p>
            <a:pPr marL="457200" marR="0" lvl="1" indent="0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85000"/>
              <a:buFontTx/>
              <a:buNone/>
              <a:tabLst/>
              <a:defRPr sz="3168"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  <a:p>
            <a:pPr marL="565784" marR="0" lvl="0" indent="-565784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168"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7345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0BB423-E65C-92D3-F731-22DC475C7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F328A36-3A77-CB36-1642-57686A14CD01}"/>
              </a:ext>
            </a:extLst>
          </p:cNvPr>
          <p:cNvSpPr txBox="1"/>
          <p:nvPr/>
        </p:nvSpPr>
        <p:spPr>
          <a:xfrm>
            <a:off x="0" y="688237"/>
            <a:ext cx="294467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 Route:</a:t>
            </a:r>
          </a:p>
          <a:p>
            <a:r>
              <a:rPr lang="en-US" sz="2400"/>
              <a:t>Level 1 Ck Out</a:t>
            </a:r>
          </a:p>
          <a:p>
            <a:endParaRPr lang="en-US" sz="2400"/>
          </a:p>
          <a:p>
            <a:r>
              <a:rPr lang="en-US" sz="2400"/>
              <a:t>U98 - Idaho City</a:t>
            </a:r>
          </a:p>
          <a:p>
            <a:r>
              <a:rPr lang="en-US" sz="2400"/>
              <a:t>2U0 - Smith Prairie</a:t>
            </a:r>
          </a:p>
          <a:p>
            <a:r>
              <a:rPr lang="en-US" sz="2400"/>
              <a:t>U87 - Smiley Cr.</a:t>
            </a:r>
          </a:p>
          <a:p>
            <a:r>
              <a:rPr lang="en-US" sz="2400"/>
              <a:t>2U7 - Stanley</a:t>
            </a:r>
          </a:p>
          <a:p>
            <a:r>
              <a:rPr lang="en-US" sz="2400"/>
              <a:t>U63 - Bruce Meadows</a:t>
            </a:r>
          </a:p>
          <a:p>
            <a:r>
              <a:rPr lang="en-US" sz="2400"/>
              <a:t>0U1 - Warm Springs</a:t>
            </a:r>
          </a:p>
          <a:p>
            <a:r>
              <a:rPr lang="en-US" sz="2400"/>
              <a:t>U88 - Garden Valley</a:t>
            </a:r>
          </a:p>
          <a:p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0A8917-F52E-717C-9F30-71CE13A752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7004" y="1"/>
            <a:ext cx="9494203" cy="66836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CE5A61-DB38-E8E1-7CDE-6BFB2E12E0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7004" y="0"/>
            <a:ext cx="4319875" cy="201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3858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127547-C979-1918-850C-8A4732F75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A3218CBE-E24E-52A8-B771-2FB61310087D}"/>
              </a:ext>
            </a:extLst>
          </p:cNvPr>
          <p:cNvSpPr txBox="1"/>
          <p:nvPr/>
        </p:nvSpPr>
        <p:spPr>
          <a:xfrm>
            <a:off x="2185161" y="676113"/>
            <a:ext cx="8167707" cy="5090655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5719" rIns="45719"/>
          <a:lstStyle/>
          <a:p>
            <a:pPr lvl="0" algn="ctr" defTabSz="905255" eaLnBrk="1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ct val="100000"/>
              <a:defRPr sz="3168"/>
            </a:pPr>
            <a:r>
              <a:rPr lang="en-US" sz="3600" kern="0">
                <a:latin typeface="Calibri"/>
                <a:cs typeface="Calibri"/>
                <a:sym typeface="Calibri"/>
              </a:rPr>
              <a:t>PLAN  - PREPARE - PRACTICE</a:t>
            </a:r>
          </a:p>
          <a:p>
            <a:pPr algn="ctr"/>
            <a:endParaRPr lang="en-US"/>
          </a:p>
          <a:p>
            <a:pPr algn="ctr"/>
            <a:r>
              <a:rPr lang="en-US" sz="3200" b="1"/>
              <a:t>Practice -Jim Manley</a:t>
            </a:r>
          </a:p>
          <a:p>
            <a:endParaRPr lang="en-US" sz="32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/>
              <a:t>Currency &amp; Personal Minimums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600" b="1">
                <a:solidFill>
                  <a:srgbClr val="FF0000"/>
                </a:solidFill>
              </a:rPr>
              <a:t>3 Aviator Competence Areas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FFFF00"/>
                </a:solidFill>
              </a:rPr>
              <a:t>Judgement Currency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sz="3200"/>
              <a:t>Working one area doesn’t automatically improve the other two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sz="3200"/>
              <a:t>Beware “Right Stuff” mind set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sz="3200"/>
              <a:t>Honor personal minimums contracts</a:t>
            </a:r>
          </a:p>
          <a:p>
            <a:r>
              <a:rPr lang="en-US" sz="3200"/>
              <a:t> </a:t>
            </a:r>
            <a:endParaRPr lang="en-US" sz="3600" kern="0">
              <a:latin typeface="Calibri"/>
              <a:cs typeface="Calibri"/>
              <a:sym typeface="Calibri"/>
            </a:endParaRPr>
          </a:p>
          <a:p>
            <a:pPr marL="571500" marR="0" lvl="0" indent="-571500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Char char="•"/>
              <a:tabLst/>
              <a:defRPr sz="3168"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  <a:p>
            <a:pPr marL="0" marR="0" lvl="0" indent="0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85000"/>
              <a:buFontTx/>
              <a:buNone/>
              <a:tabLst/>
              <a:defRPr sz="3168"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  <a:p>
            <a:pPr marL="457200" marR="0" lvl="1" indent="0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85000"/>
              <a:buFontTx/>
              <a:buNone/>
              <a:tabLst/>
              <a:defRPr sz="3168"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  <a:p>
            <a:pPr marL="565784" marR="0" lvl="0" indent="-565784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168"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59247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9EBC1-30BC-B06C-266F-3F04A70E6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FBDBFB-00D3-5837-2922-7864567B5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0292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3D1FD-232B-C8ED-36CB-06DE7A445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F96D2F-6EEB-0B65-6F30-6C7CB5B77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970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32A69-212D-8CC2-BBAB-3C76C069A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2D8AFC-F0AE-1ED8-C4EE-9DA9F33E7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106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4FE7A3-0E4D-BD72-F0C0-4C2114D23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2327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8B7705-4190-43FC-1E58-B35F28CDA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654314-4F12-EA2D-FCEA-CA640110A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691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38E46-CD09-89F0-6225-E1A05C0E5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39C83E-6C19-A2ED-A3F4-7A1822BB6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590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E7EDE-3E0F-DDE5-297B-C3FD3BE96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732D2AD9-24A4-1E25-0192-7AB9534210D6}"/>
              </a:ext>
            </a:extLst>
          </p:cNvPr>
          <p:cNvSpPr txBox="1"/>
          <p:nvPr/>
        </p:nvSpPr>
        <p:spPr>
          <a:xfrm>
            <a:off x="2185161" y="676113"/>
            <a:ext cx="8167707" cy="2752887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5719" rIns="45719"/>
          <a:lstStyle/>
          <a:p>
            <a:pPr lvl="0" algn="ctr" defTabSz="905255" eaLnBrk="1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ct val="100000"/>
              <a:defRPr sz="3168"/>
            </a:pPr>
            <a:r>
              <a:rPr lang="en-US" sz="3600" kern="0">
                <a:latin typeface="Calibri"/>
                <a:cs typeface="Calibri"/>
                <a:sym typeface="Calibri"/>
              </a:rPr>
              <a:t>PLAN  - PREPARE - PRACTICE</a:t>
            </a:r>
          </a:p>
          <a:p>
            <a:pPr algn="ctr"/>
            <a:endParaRPr lang="en-US"/>
          </a:p>
          <a:p>
            <a:pPr algn="ctr"/>
            <a:r>
              <a:rPr lang="en-US" sz="3200" b="1"/>
              <a:t>Practice -Jim Manley</a:t>
            </a:r>
          </a:p>
          <a:p>
            <a:endParaRPr lang="en-US" sz="3200" b="1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/>
              <a:t>Airstrip recon</a:t>
            </a:r>
          </a:p>
          <a:p>
            <a:r>
              <a:rPr lang="en-US" sz="3200"/>
              <a:t> </a:t>
            </a:r>
            <a:endParaRPr lang="en-US" sz="3600" kern="0">
              <a:latin typeface="Calibri"/>
              <a:cs typeface="Calibri"/>
              <a:sym typeface="Calibri"/>
            </a:endParaRPr>
          </a:p>
          <a:p>
            <a:pPr marL="571500" marR="0" lvl="0" indent="-571500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Char char="•"/>
              <a:tabLst/>
              <a:defRPr sz="3168"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  <a:p>
            <a:pPr marL="0" marR="0" lvl="0" indent="0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85000"/>
              <a:buFontTx/>
              <a:buNone/>
              <a:tabLst/>
              <a:defRPr sz="3168"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  <a:p>
            <a:pPr marL="457200" marR="0" lvl="1" indent="0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85000"/>
              <a:buFontTx/>
              <a:buNone/>
              <a:tabLst/>
              <a:defRPr sz="3168"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  <a:p>
            <a:pPr marL="565784" marR="0" lvl="0" indent="-565784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168"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19B17B-58B3-17BF-7D6B-942228996310}"/>
              </a:ext>
            </a:extLst>
          </p:cNvPr>
          <p:cNvSpPr txBox="1"/>
          <p:nvPr/>
        </p:nvSpPr>
        <p:spPr>
          <a:xfrm>
            <a:off x="156117" y="3429000"/>
            <a:ext cx="118797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solidFill>
                  <a:srgbClr val="FFFF00"/>
                </a:solidFill>
              </a:rPr>
              <a:t>www.t-craft.org</a:t>
            </a:r>
            <a:r>
              <a:rPr lang="en-US" sz="3200">
                <a:solidFill>
                  <a:srgbClr val="FFFF00"/>
                </a:solidFill>
              </a:rPr>
              <a:t>/documents/zoom/jim_manley.wlasso.3.28.24.mp4</a:t>
            </a:r>
          </a:p>
          <a:p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4853064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32EB6-0F34-7065-2BB2-3C1F4F337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A327188E-EE65-0AEC-B37B-C856C20D1923}"/>
              </a:ext>
            </a:extLst>
          </p:cNvPr>
          <p:cNvSpPr txBox="1"/>
          <p:nvPr/>
        </p:nvSpPr>
        <p:spPr>
          <a:xfrm>
            <a:off x="2185161" y="676113"/>
            <a:ext cx="8167707" cy="5090655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5719" rIns="45719"/>
          <a:lstStyle/>
          <a:p>
            <a:pPr lvl="0" algn="ctr" defTabSz="905255" eaLnBrk="1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ct val="100000"/>
              <a:defRPr sz="3168"/>
            </a:pPr>
            <a:r>
              <a:rPr lang="en-US" sz="3600" kern="0">
                <a:latin typeface="Calibri"/>
                <a:cs typeface="Calibri"/>
                <a:sym typeface="Calibri"/>
              </a:rPr>
              <a:t>PLAN  - PREPARE - PRACTICE</a:t>
            </a:r>
          </a:p>
          <a:p>
            <a:pPr algn="ctr"/>
            <a:endParaRPr lang="en-US"/>
          </a:p>
          <a:p>
            <a:r>
              <a:rPr lang="en-US" sz="3200"/>
              <a:t> </a:t>
            </a:r>
          </a:p>
          <a:p>
            <a:pPr algn="ctr"/>
            <a:r>
              <a:rPr lang="en-US" sz="3200" b="1"/>
              <a:t>All</a:t>
            </a:r>
          </a:p>
          <a:p>
            <a:pPr algn="ctr"/>
            <a:endParaRPr lang="en-US" sz="3200"/>
          </a:p>
          <a:p>
            <a:pPr algn="ctr"/>
            <a:r>
              <a:rPr lang="en-US" sz="3200"/>
              <a:t>Experience/ Never Again</a:t>
            </a:r>
          </a:p>
          <a:p>
            <a:r>
              <a:rPr lang="en-US" sz="3200"/>
              <a:t> </a:t>
            </a:r>
          </a:p>
          <a:p>
            <a:pPr algn="ctr"/>
            <a:r>
              <a:rPr lang="en-US" sz="3200"/>
              <a:t>Q&amp;A</a:t>
            </a:r>
          </a:p>
          <a:p>
            <a:pPr marL="565784" lvl="0" indent="-565784" defTabSz="905255" eaLnBrk="1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ct val="100000"/>
              <a:buFont typeface="Arial"/>
              <a:buChar char="•"/>
              <a:defRPr sz="3168"/>
            </a:pPr>
            <a:endParaRPr lang="en-US" sz="3600" kern="0">
              <a:latin typeface="Calibri"/>
              <a:cs typeface="Calibri"/>
              <a:sym typeface="Calibri"/>
            </a:endParaRPr>
          </a:p>
          <a:p>
            <a:pPr marL="571500" marR="0" lvl="0" indent="-571500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Char char="•"/>
              <a:tabLst/>
              <a:defRPr sz="3168"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  <a:p>
            <a:pPr marL="0" marR="0" lvl="0" indent="0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85000"/>
              <a:buFontTx/>
              <a:buNone/>
              <a:tabLst/>
              <a:defRPr sz="3168"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  <a:p>
            <a:pPr marL="457200" marR="0" lvl="1" indent="0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85000"/>
              <a:buFontTx/>
              <a:buNone/>
              <a:tabLst/>
              <a:defRPr sz="3168"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  <a:p>
            <a:pPr marL="565784" marR="0" lvl="0" indent="-565784" algn="l" defTabSz="905255" rtl="0" eaLnBrk="1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168"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51546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0DEE4D-E15A-B870-12F6-5F1689AF0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>
            <a:extLst>
              <a:ext uri="{FF2B5EF4-FFF2-40B4-BE49-F238E27FC236}">
                <a16:creationId xmlns:a16="http://schemas.microsoft.com/office/drawing/2014/main" id="{8F41D659-C8A7-6CCE-1CB9-2E533F9A525B}"/>
              </a:ext>
            </a:extLst>
          </p:cNvPr>
          <p:cNvSpPr txBox="1">
            <a:spLocks/>
          </p:cNvSpPr>
          <p:nvPr/>
        </p:nvSpPr>
        <p:spPr bwMode="auto">
          <a:xfrm>
            <a:off x="1802753" y="1779669"/>
            <a:ext cx="9548648" cy="3298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 lnSpcReduction="10000"/>
          </a:bodyPr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alibri" panose="020F05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alibri" panose="020F05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alibri" panose="020F05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alibri" panose="020F05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alibri" panose="020F05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FFFFFF"/>
                </a:solidFill>
              </a:rPr>
              <a:t>Thank You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Be Safe,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FFFFFF"/>
                </a:solidFill>
              </a:rPr>
              <a:t>Have Fun,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Don’t </a:t>
            </a:r>
            <a:r>
              <a:rPr lang="en-US">
                <a:solidFill>
                  <a:srgbClr val="FFFFFF"/>
                </a:solidFill>
              </a:rPr>
              <a:t>Do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Anything Stupid !</a:t>
            </a:r>
          </a:p>
        </p:txBody>
      </p:sp>
    </p:spTree>
    <p:extLst>
      <p:ext uri="{BB962C8B-B14F-4D97-AF65-F5344CB8AC3E}">
        <p14:creationId xmlns:p14="http://schemas.microsoft.com/office/powerpoint/2010/main" val="147857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394E9F-FE2C-9300-F47A-B2B51CF46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8694" y="85240"/>
            <a:ext cx="9158740" cy="668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34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2B34D9-31A6-40EB-9612-73719AF8A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11E256-3845-3360-416F-D0D19C8E41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1451" y="0"/>
            <a:ext cx="9540549" cy="676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04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C07064-3AFF-BF08-0787-688283299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4F0A14E-4A4B-E100-33D0-3DC375F2C7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445" y="968100"/>
            <a:ext cx="4355024" cy="6632046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7953B69-9F14-09AD-47EA-C86632D3D9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9382640"/>
              </p:ext>
            </p:extLst>
          </p:nvPr>
        </p:nvGraphicFramePr>
        <p:xfrm>
          <a:off x="5207428" y="204480"/>
          <a:ext cx="6695271" cy="6653520"/>
        </p:xfrm>
        <a:graphic>
          <a:graphicData uri="http://schemas.openxmlformats.org/drawingml/2006/table">
            <a:tbl>
              <a:tblPr firstRow="1">
                <a:tableStyleId>{C4B1156A-380E-4F78-BDF5-A606A8083BF9}</a:tableStyleId>
              </a:tblPr>
              <a:tblGrid>
                <a:gridCol w="1580830">
                  <a:extLst>
                    <a:ext uri="{9D8B030D-6E8A-4147-A177-3AD203B41FA5}">
                      <a16:colId xmlns:a16="http://schemas.microsoft.com/office/drawing/2014/main" val="2508686845"/>
                    </a:ext>
                  </a:extLst>
                </a:gridCol>
                <a:gridCol w="929898">
                  <a:extLst>
                    <a:ext uri="{9D8B030D-6E8A-4147-A177-3AD203B41FA5}">
                      <a16:colId xmlns:a16="http://schemas.microsoft.com/office/drawing/2014/main" val="2330627319"/>
                    </a:ext>
                  </a:extLst>
                </a:gridCol>
                <a:gridCol w="960895">
                  <a:extLst>
                    <a:ext uri="{9D8B030D-6E8A-4147-A177-3AD203B41FA5}">
                      <a16:colId xmlns:a16="http://schemas.microsoft.com/office/drawing/2014/main" val="4078034392"/>
                    </a:ext>
                  </a:extLst>
                </a:gridCol>
                <a:gridCol w="898902">
                  <a:extLst>
                    <a:ext uri="{9D8B030D-6E8A-4147-A177-3AD203B41FA5}">
                      <a16:colId xmlns:a16="http://schemas.microsoft.com/office/drawing/2014/main" val="2373120447"/>
                    </a:ext>
                  </a:extLst>
                </a:gridCol>
                <a:gridCol w="1053885">
                  <a:extLst>
                    <a:ext uri="{9D8B030D-6E8A-4147-A177-3AD203B41FA5}">
                      <a16:colId xmlns:a16="http://schemas.microsoft.com/office/drawing/2014/main" val="1659741459"/>
                    </a:ext>
                  </a:extLst>
                </a:gridCol>
                <a:gridCol w="1270861">
                  <a:extLst>
                    <a:ext uri="{9D8B030D-6E8A-4147-A177-3AD203B41FA5}">
                      <a16:colId xmlns:a16="http://schemas.microsoft.com/office/drawing/2014/main" val="1395230571"/>
                    </a:ext>
                  </a:extLst>
                </a:gridCol>
              </a:tblGrid>
              <a:tr h="3658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Legs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Leg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Depart</a:t>
                      </a:r>
                    </a:p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Land</a:t>
                      </a:r>
                    </a:p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+ </a:t>
                      </a:r>
                      <a:r>
                        <a:rPr lang="en-US" err="1"/>
                        <a:t>Lndgs</a:t>
                      </a:r>
                      <a:endParaRPr lang="en-US"/>
                    </a:p>
                    <a:p>
                      <a:r>
                        <a:rPr lang="en-US"/>
                        <a:t>2 </a:t>
                      </a:r>
                      <a:r>
                        <a:rPr lang="en-US" err="1"/>
                        <a:t>ea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7652996"/>
                  </a:ext>
                </a:extLst>
              </a:tr>
              <a:tr h="6376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/>
                        <a:t>KMAN - U98</a:t>
                      </a:r>
                    </a:p>
                    <a:p>
                      <a:endParaRPr lang="en-US" sz="1600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/>
                        <a:t>10:00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/>
                        <a:t>10:21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/>
                        <a:t>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736634"/>
                  </a:ext>
                </a:extLst>
              </a:tr>
              <a:tr h="6376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/>
                        <a:t>U98 - 2U0</a:t>
                      </a:r>
                    </a:p>
                    <a:p>
                      <a:endParaRPr lang="en-US" sz="1600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/>
                        <a:t>10:33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/>
                        <a:t>10:44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/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1927186"/>
                  </a:ext>
                </a:extLst>
              </a:tr>
              <a:tr h="6376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/>
                        <a:t>2U0 - U87</a:t>
                      </a:r>
                    </a:p>
                    <a:p>
                      <a:endParaRPr lang="en-US" sz="1600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/>
                        <a:t>10:56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/>
                        <a:t>11:20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/>
                        <a:t>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042318"/>
                  </a:ext>
                </a:extLst>
              </a:tr>
              <a:tr h="6376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/>
                        <a:t>U87 -  2U7</a:t>
                      </a:r>
                    </a:p>
                    <a:p>
                      <a:endParaRPr lang="en-US" sz="1600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/>
                        <a:t>11:32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/>
                        <a:t>11:42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/>
                        <a:t>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7133085"/>
                  </a:ext>
                </a:extLst>
              </a:tr>
              <a:tr h="6376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/>
                        <a:t>2U7 - U63</a:t>
                      </a:r>
                    </a:p>
                    <a:p>
                      <a:endParaRPr lang="en-US" sz="1600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/>
                        <a:t>11:54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/>
                        <a:t>12:06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/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8415621"/>
                  </a:ext>
                </a:extLst>
              </a:tr>
              <a:tr h="6376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/>
                        <a:t>U63 -  0U1</a:t>
                      </a:r>
                    </a:p>
                    <a:p>
                      <a:endParaRPr lang="en-US" sz="1600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/>
                        <a:t>12:18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/>
                        <a:t>12:28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/>
                        <a:t>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3374640"/>
                  </a:ext>
                </a:extLst>
              </a:tr>
              <a:tr h="6376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/>
                        <a:t>0U1 - U88</a:t>
                      </a:r>
                    </a:p>
                    <a:p>
                      <a:endParaRPr lang="en-US" sz="1600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/>
                        <a:t>12:40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/>
                        <a:t>12:54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/>
                        <a:t>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0856431"/>
                  </a:ext>
                </a:extLst>
              </a:tr>
              <a:tr h="6376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/>
                        <a:t>U88 - KMAN</a:t>
                      </a:r>
                    </a:p>
                    <a:p>
                      <a:endParaRPr lang="en-US" sz="1600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/>
                        <a:t>13:06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/>
                        <a:t>13:35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/>
                        <a:t>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4564355"/>
                  </a:ext>
                </a:extLst>
              </a:tr>
              <a:tr h="637680">
                <a:tc>
                  <a:txBody>
                    <a:bodyPr/>
                    <a:lstStyle/>
                    <a:p>
                      <a:r>
                        <a:rPr lang="en-US" sz="1600" baseline="0"/>
                        <a:t>Totals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/>
                        <a:t>125 </a:t>
                      </a:r>
                    </a:p>
                    <a:p>
                      <a:r>
                        <a:rPr lang="en-US" sz="1600" baseline="0"/>
                        <a:t>(2.1 </a:t>
                      </a:r>
                      <a:r>
                        <a:rPr lang="en-US" sz="1600" baseline="0" err="1"/>
                        <a:t>hr</a:t>
                      </a:r>
                      <a:r>
                        <a:rPr lang="en-US" sz="1600" baseline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/>
                        <a:t>215</a:t>
                      </a:r>
                    </a:p>
                    <a:p>
                      <a:r>
                        <a:rPr lang="en-US" sz="1600" baseline="0"/>
                        <a:t>(3.6 </a:t>
                      </a:r>
                      <a:r>
                        <a:rPr lang="en-US" sz="1600" baseline="0" err="1"/>
                        <a:t>hr</a:t>
                      </a:r>
                      <a:r>
                        <a:rPr lang="en-US" sz="1600" baseline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8446490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88302839-934E-AEBA-F310-6DE4E26250CD}"/>
              </a:ext>
            </a:extLst>
          </p:cNvPr>
          <p:cNvSpPr txBox="1"/>
          <p:nvPr/>
        </p:nvSpPr>
        <p:spPr>
          <a:xfrm>
            <a:off x="929899" y="137103"/>
            <a:ext cx="3518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Estimated Flight Times </a:t>
            </a:r>
            <a:r>
              <a:rPr lang="en-US" sz="2400" err="1"/>
              <a:t>ForeFlight</a:t>
            </a:r>
            <a:r>
              <a:rPr lang="en-US" sz="2400"/>
              <a:t> Flight Log</a:t>
            </a:r>
          </a:p>
        </p:txBody>
      </p:sp>
    </p:spTree>
    <p:extLst>
      <p:ext uri="{BB962C8B-B14F-4D97-AF65-F5344CB8AC3E}">
        <p14:creationId xmlns:p14="http://schemas.microsoft.com/office/powerpoint/2010/main" val="2614409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0CA3E-957E-28CE-19D7-B56AD7D8D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43094-39F7-7AEE-3951-CDDD3F0BF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0625"/>
            <a:ext cx="10263352" cy="60483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/>
              <a:t>PREPARATION: WEATHER SOURCES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51DE4C-D012-7C86-5594-2CA031AB0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388" y="927489"/>
            <a:ext cx="10972800" cy="5166360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/>
              <a:t>ASOS / METAR’S / TAF / MOS— May not be close.  Will not forecast fog, valley fog, squalls, canyon turbulence. </a:t>
            </a:r>
            <a:endParaRPr lang="en-US" sz="32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/>
              <a:t>Internet: Web Cams. / BC WX /RAW’s (remote automated WX)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/>
              <a:t>1800wxbrief.com, NOAA, </a:t>
            </a:r>
            <a:r>
              <a:rPr lang="en-US" sz="3200" err="1"/>
              <a:t>ForeFlight</a:t>
            </a:r>
            <a:r>
              <a:rPr lang="en-US" sz="3200"/>
              <a:t>, Windy, Aviationweather.gov.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/>
              <a:t>Satellite WX – Garmin In-reach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>
                <a:cs typeface="Calibri"/>
              </a:rPr>
              <a:t>In Flight </a:t>
            </a:r>
          </a:p>
          <a:p>
            <a:pPr marL="1143000" lvl="1" indent="-457200">
              <a:buSzPct val="80000"/>
              <a:buFont typeface="Courier New" panose="02070309020205020404" pitchFamily="49" charset="0"/>
              <a:buChar char="o"/>
            </a:pPr>
            <a:r>
              <a:rPr lang="en-US" sz="2800">
                <a:cs typeface="Calibri"/>
              </a:rPr>
              <a:t>ADS-B (in) FIS-B – ground based</a:t>
            </a:r>
          </a:p>
          <a:p>
            <a:pPr marL="1143000" lvl="1" indent="-457200">
              <a:buSzPct val="80000"/>
              <a:buFont typeface="Courier New" panose="02070309020205020404" pitchFamily="49" charset="0"/>
              <a:buChar char="o"/>
            </a:pPr>
            <a:r>
              <a:rPr lang="en-US" sz="2800">
                <a:cs typeface="Calibri"/>
              </a:rPr>
              <a:t>Sirius XM WX – Satellite based.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Cell Coverage ? </a:t>
            </a:r>
          </a:p>
          <a:p>
            <a:pPr marL="796925" lvl="1" indent="-287338">
              <a:buSzPct val="75000"/>
              <a:buFont typeface="Courier New" panose="02070309020205020404" pitchFamily="49" charset="0"/>
              <a:buChar char="o"/>
            </a:pPr>
            <a:r>
              <a:rPr lang="en-US"/>
              <a:t>Surprisingly, some at higher altitudes ~ 9-10K’</a:t>
            </a:r>
          </a:p>
          <a:p>
            <a:pPr marL="796925" lvl="1" indent="-287338">
              <a:buSzPct val="75000"/>
              <a:buFont typeface="Courier New" panose="02070309020205020404" pitchFamily="49" charset="0"/>
              <a:buChar char="o"/>
            </a:pPr>
            <a:r>
              <a:rPr lang="en-US">
                <a:cs typeface="Calibri"/>
              </a:rPr>
              <a:t>Not in canyons</a:t>
            </a:r>
          </a:p>
          <a:p>
            <a:pPr marL="1143000" lvl="1" indent="-457200">
              <a:buSzPct val="80000"/>
              <a:buFont typeface="Courier New" panose="02070309020205020404" pitchFamily="49" charset="0"/>
              <a:buChar char="o"/>
            </a:pPr>
            <a:endParaRPr lang="en-US" sz="2800">
              <a:cs typeface="Calibri"/>
            </a:endParaRPr>
          </a:p>
          <a:p>
            <a:endParaRPr lang="en-US" sz="3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0187610"/>
      </p:ext>
    </p:extLst>
  </p:cSld>
  <p:clrMapOvr>
    <a:masterClrMapping/>
  </p:clrMapOvr>
</p:sld>
</file>

<file path=ppt/theme/theme1.xml><?xml version="1.0" encoding="utf-8"?>
<a:theme xmlns:a="http://schemas.openxmlformats.org/drawingml/2006/main" name="Peaks to Pavement-v1">
  <a:themeElements>
    <a:clrScheme name="ASI Colors">
      <a:dk1>
        <a:srgbClr val="000000"/>
      </a:dk1>
      <a:lt1>
        <a:srgbClr val="FFFFFF"/>
      </a:lt1>
      <a:dk2>
        <a:srgbClr val="4F504F"/>
      </a:dk2>
      <a:lt2>
        <a:srgbClr val="E7E6E6"/>
      </a:lt2>
      <a:accent1>
        <a:srgbClr val="D54728"/>
      </a:accent1>
      <a:accent2>
        <a:srgbClr val="D1813F"/>
      </a:accent2>
      <a:accent3>
        <a:srgbClr val="E9B44A"/>
      </a:accent3>
      <a:accent4>
        <a:srgbClr val="4F504F"/>
      </a:accent4>
      <a:accent5>
        <a:srgbClr val="8D908E"/>
      </a:accent5>
      <a:accent6>
        <a:srgbClr val="D9DCD8"/>
      </a:accent6>
      <a:hlink>
        <a:srgbClr val="2A3873"/>
      </a:hlink>
      <a:folHlink>
        <a:srgbClr val="4B93C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Peaks to Pavement-v1">
  <a:themeElements>
    <a:clrScheme name="Peaks to Pavement-v1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D54728"/>
      </a:accent1>
      <a:accent2>
        <a:srgbClr val="D1813F"/>
      </a:accent2>
      <a:accent3>
        <a:srgbClr val="E9B44A"/>
      </a:accent3>
      <a:accent4>
        <a:srgbClr val="4F504F"/>
      </a:accent4>
      <a:accent5>
        <a:srgbClr val="8D908E"/>
      </a:accent5>
      <a:accent6>
        <a:srgbClr val="D9DCD8"/>
      </a:accent6>
      <a:hlink>
        <a:srgbClr val="0000FF"/>
      </a:hlink>
      <a:folHlink>
        <a:srgbClr val="FF00FF"/>
      </a:folHlink>
    </a:clrScheme>
    <a:fontScheme name="Peaks to Pavement-v1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Peaks to Pavement-v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5_Peaks to Pavement-v1">
  <a:themeElements>
    <a:clrScheme name="ASI Colors">
      <a:dk1>
        <a:srgbClr val="000000"/>
      </a:dk1>
      <a:lt1>
        <a:srgbClr val="FFFFFF"/>
      </a:lt1>
      <a:dk2>
        <a:srgbClr val="4F504F"/>
      </a:dk2>
      <a:lt2>
        <a:srgbClr val="E7E6E6"/>
      </a:lt2>
      <a:accent1>
        <a:srgbClr val="D54728"/>
      </a:accent1>
      <a:accent2>
        <a:srgbClr val="D1813F"/>
      </a:accent2>
      <a:accent3>
        <a:srgbClr val="E9B44A"/>
      </a:accent3>
      <a:accent4>
        <a:srgbClr val="4F504F"/>
      </a:accent4>
      <a:accent5>
        <a:srgbClr val="8D908E"/>
      </a:accent5>
      <a:accent6>
        <a:srgbClr val="D9DCD8"/>
      </a:accent6>
      <a:hlink>
        <a:srgbClr val="2A3873"/>
      </a:hlink>
      <a:folHlink>
        <a:srgbClr val="4B93C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Peaks to Pavement-v1">
  <a:themeElements>
    <a:clrScheme name="ASI Colors">
      <a:dk1>
        <a:srgbClr val="000000"/>
      </a:dk1>
      <a:lt1>
        <a:srgbClr val="FFFFFF"/>
      </a:lt1>
      <a:dk2>
        <a:srgbClr val="4F504F"/>
      </a:dk2>
      <a:lt2>
        <a:srgbClr val="E7E6E6"/>
      </a:lt2>
      <a:accent1>
        <a:srgbClr val="D54728"/>
      </a:accent1>
      <a:accent2>
        <a:srgbClr val="D1813F"/>
      </a:accent2>
      <a:accent3>
        <a:srgbClr val="E9B44A"/>
      </a:accent3>
      <a:accent4>
        <a:srgbClr val="4F504F"/>
      </a:accent4>
      <a:accent5>
        <a:srgbClr val="8D908E"/>
      </a:accent5>
      <a:accent6>
        <a:srgbClr val="D9DCD8"/>
      </a:accent6>
      <a:hlink>
        <a:srgbClr val="2A3873"/>
      </a:hlink>
      <a:folHlink>
        <a:srgbClr val="4B93C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1585</Words>
  <Application>Microsoft Office PowerPoint</Application>
  <PresentationFormat>Widescreen</PresentationFormat>
  <Paragraphs>480</Paragraphs>
  <Slides>59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59</vt:i4>
      </vt:variant>
    </vt:vector>
  </HeadingPairs>
  <TitlesOfParts>
    <vt:vector size="71" baseType="lpstr">
      <vt:lpstr>Arial</vt:lpstr>
      <vt:lpstr>Arial Black</vt:lpstr>
      <vt:lpstr>Calibri</vt:lpstr>
      <vt:lpstr>Calibri Light</vt:lpstr>
      <vt:lpstr>Courier New</vt:lpstr>
      <vt:lpstr>Helvetica</vt:lpstr>
      <vt:lpstr>Times New Roman</vt:lpstr>
      <vt:lpstr>Peaks to Pavement-v1</vt:lpstr>
      <vt:lpstr>2_Peaks to Pavement-v1</vt:lpstr>
      <vt:lpstr>5_Peaks to Pavement-v1</vt:lpstr>
      <vt:lpstr>6_Peaks to Pavement-v1</vt:lpstr>
      <vt:lpstr>Mountain Top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PREPARATION: WEATHER SOURCES</vt:lpstr>
      <vt:lpstr>PowerPoint Presentation</vt:lpstr>
      <vt:lpstr>PREPARATION: ENVIRONMENT: AIRSTRIP RESEARCH</vt:lpstr>
      <vt:lpstr>PowerPoint Presentation</vt:lpstr>
      <vt:lpstr>PowerPoint Presentation</vt:lpstr>
      <vt:lpstr>PowerPoint Presentation</vt:lpstr>
      <vt:lpstr>PowerPoint Presentation</vt:lpstr>
      <vt:lpstr>  IDAHO AVIATION ASSOCIATION www.idahoaviation.com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VISIBILITY in Smoke</vt:lpstr>
      <vt:lpstr>PowerPoint Presentation</vt:lpstr>
      <vt:lpstr>PowerPoint Presentation</vt:lpstr>
      <vt:lpstr>PowerPoint Presentation</vt:lpstr>
      <vt:lpstr>PowerPoint Presentation</vt:lpstr>
      <vt:lpstr>Trees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Hudson</dc:creator>
  <cp:lastModifiedBy>jim hudson</cp:lastModifiedBy>
  <cp:revision>1</cp:revision>
  <cp:lastPrinted>2019-05-07T02:50:23Z</cp:lastPrinted>
  <dcterms:created xsi:type="dcterms:W3CDTF">2018-12-05T15:26:34Z</dcterms:created>
  <dcterms:modified xsi:type="dcterms:W3CDTF">2026-03-27T14:03:19Z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0x010100A27510AB0A358B45AE93C8F6CA8CFBFA</vt:lpwstr>
  </property>
</Properties>
</file>